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44"/>
  </p:notesMasterIdLst>
  <p:sldIdLst>
    <p:sldId id="266" r:id="rId2"/>
    <p:sldId id="256" r:id="rId3"/>
    <p:sldId id="305" r:id="rId4"/>
    <p:sldId id="257" r:id="rId5"/>
    <p:sldId id="269" r:id="rId6"/>
    <p:sldId id="268" r:id="rId7"/>
    <p:sldId id="271" r:id="rId8"/>
    <p:sldId id="297" r:id="rId9"/>
    <p:sldId id="298" r:id="rId10"/>
    <p:sldId id="299" r:id="rId11"/>
    <p:sldId id="300" r:id="rId12"/>
    <p:sldId id="270" r:id="rId13"/>
    <p:sldId id="272" r:id="rId14"/>
    <p:sldId id="273" r:id="rId15"/>
    <p:sldId id="274" r:id="rId16"/>
    <p:sldId id="275" r:id="rId17"/>
    <p:sldId id="276" r:id="rId18"/>
    <p:sldId id="277" r:id="rId19"/>
    <p:sldId id="294" r:id="rId20"/>
    <p:sldId id="278" r:id="rId21"/>
    <p:sldId id="293" r:id="rId22"/>
    <p:sldId id="280" r:id="rId23"/>
    <p:sldId id="279" r:id="rId24"/>
    <p:sldId id="285" r:id="rId25"/>
    <p:sldId id="282" r:id="rId26"/>
    <p:sldId id="283" r:id="rId27"/>
    <p:sldId id="281" r:id="rId28"/>
    <p:sldId id="284" r:id="rId29"/>
    <p:sldId id="295" r:id="rId30"/>
    <p:sldId id="296" r:id="rId31"/>
    <p:sldId id="286" r:id="rId32"/>
    <p:sldId id="287" r:id="rId33"/>
    <p:sldId id="302" r:id="rId34"/>
    <p:sldId id="303" r:id="rId35"/>
    <p:sldId id="304" r:id="rId36"/>
    <p:sldId id="288" r:id="rId37"/>
    <p:sldId id="289" r:id="rId38"/>
    <p:sldId id="290" r:id="rId39"/>
    <p:sldId id="291" r:id="rId40"/>
    <p:sldId id="292" r:id="rId41"/>
    <p:sldId id="301" r:id="rId42"/>
    <p:sldId id="265"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872" autoAdjust="0"/>
  </p:normalViewPr>
  <p:slideViewPr>
    <p:cSldViewPr>
      <p:cViewPr varScale="1">
        <p:scale>
          <a:sx n="85" d="100"/>
          <a:sy n="85" d="100"/>
        </p:scale>
        <p:origin x="1152"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DD1B81-B9E1-4658-969F-DB122505F552}" type="datetimeFigureOut">
              <a:rPr lang="en-US" smtClean="0"/>
              <a:t>10/1/2025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D85988-11A0-495B-82D0-0D75C6EBA42F}" type="slidenum">
              <a:rPr lang="en-US" smtClean="0"/>
              <a:t>‹#›</a:t>
            </a:fld>
            <a:endParaRPr lang="en-US"/>
          </a:p>
        </p:txBody>
      </p:sp>
    </p:spTree>
    <p:extLst>
      <p:ext uri="{BB962C8B-B14F-4D97-AF65-F5344CB8AC3E}">
        <p14:creationId xmlns:p14="http://schemas.microsoft.com/office/powerpoint/2010/main" val="3565304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ar-SA" altLang="en-US" smtClean="0"/>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9C96F3D0-8DD1-4CDF-9D10-69BA9D349483}" type="slidenum">
              <a:rPr lang="ar-SA" altLang="en-US" smtClean="0"/>
              <a:pPr eaLnBrk="1" hangingPunct="1">
                <a:spcBef>
                  <a:spcPct val="0"/>
                </a:spcBef>
              </a:pPr>
              <a:t>9</a:t>
            </a:fld>
            <a:endParaRPr lang="en-US" altLang="en-US" smtClean="0"/>
          </a:p>
        </p:txBody>
      </p:sp>
    </p:spTree>
    <p:extLst>
      <p:ext uri="{BB962C8B-B14F-4D97-AF65-F5344CB8AC3E}">
        <p14:creationId xmlns:p14="http://schemas.microsoft.com/office/powerpoint/2010/main" val="1542970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ar-SA" altLang="en-US" smtClean="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FBB92717-452E-4185-87BF-99638AD9AFDB}" type="slidenum">
              <a:rPr lang="ar-SA" altLang="en-US" smtClean="0"/>
              <a:pPr eaLnBrk="1" hangingPunct="1">
                <a:spcBef>
                  <a:spcPct val="0"/>
                </a:spcBef>
              </a:pPr>
              <a:t>10</a:t>
            </a:fld>
            <a:endParaRPr lang="en-US" altLang="en-US" smtClean="0"/>
          </a:p>
        </p:txBody>
      </p:sp>
    </p:spTree>
    <p:extLst>
      <p:ext uri="{BB962C8B-B14F-4D97-AF65-F5344CB8AC3E}">
        <p14:creationId xmlns:p14="http://schemas.microsoft.com/office/powerpoint/2010/main" val="15929059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ar-SA" altLang="en-US" smtClean="0"/>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0D053CEB-F408-4838-88E8-DFEC0A05D5AC}" type="slidenum">
              <a:rPr lang="ar-SA" altLang="en-US" smtClean="0"/>
              <a:pPr eaLnBrk="1" hangingPunct="1">
                <a:spcBef>
                  <a:spcPct val="0"/>
                </a:spcBef>
              </a:pPr>
              <a:t>11</a:t>
            </a:fld>
            <a:endParaRPr lang="en-US" altLang="en-US" smtClean="0"/>
          </a:p>
        </p:txBody>
      </p:sp>
    </p:spTree>
    <p:extLst>
      <p:ext uri="{BB962C8B-B14F-4D97-AF65-F5344CB8AC3E}">
        <p14:creationId xmlns:p14="http://schemas.microsoft.com/office/powerpoint/2010/main" val="12939951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FFEAEA9-1727-49EE-833C-B6F4D3B8E19C}" type="slidenum">
              <a:rPr lang="ar-SA" altLang="en-US" smtClean="0"/>
              <a:pPr eaLnBrk="1" hangingPunct="1"/>
              <a:t>22</a:t>
            </a:fld>
            <a:endParaRPr lang="en-US" altLang="en-US" smtClean="0"/>
          </a:p>
        </p:txBody>
      </p:sp>
      <p:sp>
        <p:nvSpPr>
          <p:cNvPr id="56323" name="Rectangle 2"/>
          <p:cNvSpPr>
            <a:spLocks noGrp="1" noRot="1" noChangeAspect="1" noChangeArrowheads="1" noTextEdit="1"/>
          </p:cNvSpPr>
          <p:nvPr>
            <p:ph type="sldImg"/>
          </p:nvPr>
        </p:nvSpPr>
        <p:spPr>
          <a:xfrm>
            <a:off x="1144588" y="685800"/>
            <a:ext cx="4572000" cy="3429000"/>
          </a:xfrm>
          <a:ln/>
        </p:spPr>
      </p:sp>
      <p:sp>
        <p:nvSpPr>
          <p:cNvPr id="5632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lstStyle/>
          <a:p>
            <a:pPr eaLnBrk="1" hangingPunct="1"/>
            <a:r>
              <a:rPr lang="en-US" altLang="en-US" dirty="0" smtClean="0"/>
              <a:t>Epidemiologists often take a random sample from a population.  The reason for sampling techniques is that it is too costly to study the entire population.  You therefore take what is felt to be a random representative sample from the larger population to study.  Then perform a statistical analysis of the sample and hope the results can be applied to the entire population.</a:t>
            </a:r>
          </a:p>
        </p:txBody>
      </p:sp>
    </p:spTree>
    <p:extLst>
      <p:ext uri="{BB962C8B-B14F-4D97-AF65-F5344CB8AC3E}">
        <p14:creationId xmlns:p14="http://schemas.microsoft.com/office/powerpoint/2010/main" val="29644841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ar-SA" altLang="en-US" smtClean="0"/>
          </a:p>
        </p:txBody>
      </p:sp>
      <p:sp>
        <p:nvSpPr>
          <p:cNvPr id="58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3515670-30D8-42E6-927D-62101BC3C519}" type="slidenum">
              <a:rPr lang="ar-SA" altLang="en-US" smtClean="0"/>
              <a:pPr eaLnBrk="1" hangingPunct="1"/>
              <a:t>25</a:t>
            </a:fld>
            <a:endParaRPr lang="en-US" altLang="en-US" smtClean="0"/>
          </a:p>
        </p:txBody>
      </p:sp>
    </p:spTree>
    <p:extLst>
      <p:ext uri="{BB962C8B-B14F-4D97-AF65-F5344CB8AC3E}">
        <p14:creationId xmlns:p14="http://schemas.microsoft.com/office/powerpoint/2010/main" val="15743692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ar-SA" altLang="en-US" smtClean="0"/>
          </a:p>
        </p:txBody>
      </p:sp>
      <p:sp>
        <p:nvSpPr>
          <p:cNvPr id="59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77CD4E8-C0F6-4974-9FE9-9A24D6CFFC20}" type="slidenum">
              <a:rPr lang="ar-SA" altLang="en-US" smtClean="0"/>
              <a:pPr eaLnBrk="1" hangingPunct="1"/>
              <a:t>26</a:t>
            </a:fld>
            <a:endParaRPr lang="en-US" altLang="en-US" smtClean="0"/>
          </a:p>
        </p:txBody>
      </p:sp>
    </p:spTree>
    <p:extLst>
      <p:ext uri="{BB962C8B-B14F-4D97-AF65-F5344CB8AC3E}">
        <p14:creationId xmlns:p14="http://schemas.microsoft.com/office/powerpoint/2010/main" val="20573151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b="0" i="0" kern="1200" dirty="0" smtClean="0">
                <a:solidFill>
                  <a:schemeClr val="tx1"/>
                </a:solidFill>
                <a:effectLst/>
                <a:latin typeface="+mn-lt"/>
                <a:ea typeface="+mn-ea"/>
                <a:cs typeface="+mn-cs"/>
              </a:rPr>
              <a:t>علایم اسکوربوت: ورمهایی در بازوها و پاها و خستگی از علایم ابتدایی بیماری هستند. پس از مدتی، بافت غشاهای مخاطی بینی و لثه سست و اسفنجی شده و دچار خونریزی می‌شود. همچنین، لکه‌هایی بر روی پوست ظاهر می‌شوند. در اسکوربوت پیشرفته، زخم‌ها باز شده، چرک می‌کنند، دندانها شل شده و سپس می‌افتند.</a:t>
            </a:r>
            <a:endParaRPr lang="en-US" dirty="0"/>
          </a:p>
        </p:txBody>
      </p:sp>
      <p:sp>
        <p:nvSpPr>
          <p:cNvPr id="4" name="Slide Number Placeholder 3"/>
          <p:cNvSpPr>
            <a:spLocks noGrp="1"/>
          </p:cNvSpPr>
          <p:nvPr>
            <p:ph type="sldNum" sz="quarter" idx="10"/>
          </p:nvPr>
        </p:nvSpPr>
        <p:spPr/>
        <p:txBody>
          <a:bodyPr/>
          <a:lstStyle/>
          <a:p>
            <a:fld id="{13D85988-11A0-495B-82D0-0D75C6EBA42F}" type="slidenum">
              <a:rPr lang="en-US" smtClean="0"/>
              <a:t>28</a:t>
            </a:fld>
            <a:endParaRPr lang="en-US"/>
          </a:p>
        </p:txBody>
      </p:sp>
    </p:spTree>
    <p:extLst>
      <p:ext uri="{BB962C8B-B14F-4D97-AF65-F5344CB8AC3E}">
        <p14:creationId xmlns:p14="http://schemas.microsoft.com/office/powerpoint/2010/main" val="785764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پلاگر</a:t>
            </a:r>
            <a:r>
              <a:rPr lang="fa-IR" baseline="0" dirty="0" smtClean="0"/>
              <a:t> </a:t>
            </a:r>
            <a:r>
              <a:rPr lang="en-US" baseline="0" dirty="0" smtClean="0"/>
              <a:t>(Pellagra)</a:t>
            </a:r>
            <a:r>
              <a:rPr lang="fa-IR" baseline="0" dirty="0" smtClean="0"/>
              <a:t> به علت کمبود نیاسین (ویتامین ب3) اتفاق می افتد. علامت اصلی آن درماتیت می باشد.</a:t>
            </a:r>
            <a:endParaRPr lang="en-US" dirty="0"/>
          </a:p>
        </p:txBody>
      </p:sp>
      <p:sp>
        <p:nvSpPr>
          <p:cNvPr id="4" name="Slide Number Placeholder 3"/>
          <p:cNvSpPr>
            <a:spLocks noGrp="1"/>
          </p:cNvSpPr>
          <p:nvPr>
            <p:ph type="sldNum" sz="quarter" idx="10"/>
          </p:nvPr>
        </p:nvSpPr>
        <p:spPr/>
        <p:txBody>
          <a:bodyPr/>
          <a:lstStyle/>
          <a:p>
            <a:fld id="{13D85988-11A0-495B-82D0-0D75C6EBA42F}" type="slidenum">
              <a:rPr lang="en-US" smtClean="0"/>
              <a:t>37</a:t>
            </a:fld>
            <a:endParaRPr lang="en-US"/>
          </a:p>
        </p:txBody>
      </p:sp>
    </p:spTree>
    <p:extLst>
      <p:ext uri="{BB962C8B-B14F-4D97-AF65-F5344CB8AC3E}">
        <p14:creationId xmlns:p14="http://schemas.microsoft.com/office/powerpoint/2010/main" val="3593208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B9A839C9-8E9D-4626-93FD-DBDDE917D412}" type="datetime1">
              <a:rPr lang="en-US" smtClean="0"/>
              <a:t>10/1/2025</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03FEE28E-01DA-460C-86A4-F10645FCD44E}"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A0DEF5C-75AF-4D1D-A41F-3A917E63E2CA}" type="datetime1">
              <a:rPr lang="en-US" smtClean="0"/>
              <a:t>10/1/2025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FEE28E-01DA-460C-86A4-F10645FCD44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C597797-B09A-4EA4-BD4D-DE105C47E702}" type="datetime1">
              <a:rPr lang="en-US" smtClean="0"/>
              <a:t>10/1/2025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FEE28E-01DA-460C-86A4-F10645FCD44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ADB6591-734B-4D74-B856-7E797828CB37}" type="datetime1">
              <a:rPr lang="en-US" smtClean="0"/>
              <a:t>10/1/2025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FEE28E-01DA-460C-86A4-F10645FCD44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4F18440-3B43-4194-BF75-992A12004C7B}" type="datetime1">
              <a:rPr lang="en-US" smtClean="0"/>
              <a:t>10/1/2025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FEE28E-01DA-460C-86A4-F10645FCD44E}"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EDEB5FF-6BBA-4B3B-89DB-DC538A11EC5B}" type="datetime1">
              <a:rPr lang="en-US" smtClean="0"/>
              <a:t>10/1/2025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FEE28E-01DA-460C-86A4-F10645FCD44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1DA87AF-4367-4D2B-8A49-2CE4CC539F19}" type="datetime1">
              <a:rPr lang="en-US" smtClean="0"/>
              <a:t>10/1/2025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3FEE28E-01DA-460C-86A4-F10645FCD44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589B506-468A-44DC-996F-FEEAE3A9ED0E}" type="datetime1">
              <a:rPr lang="en-US" smtClean="0"/>
              <a:t>10/1/2025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3FEE28E-01DA-460C-86A4-F10645FCD44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D5FF7F-21E1-443C-BED9-375A84FC4681}" type="datetime1">
              <a:rPr lang="en-US" smtClean="0"/>
              <a:t>10/1/2025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3FEE28E-01DA-460C-86A4-F10645FCD44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647B879-FCE2-44AB-AF40-EFB5C3A73B82}" type="datetime1">
              <a:rPr lang="en-US" smtClean="0"/>
              <a:t>10/1/2025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FEE28E-01DA-460C-86A4-F10645FCD44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3F0A201-A36E-4266-854E-15BCD2824AB9}" type="datetime1">
              <a:rPr lang="en-US" smtClean="0"/>
              <a:t>10/1/2025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03FEE28E-01DA-460C-86A4-F10645FCD44E}"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7B0F1335-7AA7-4297-A700-690434B6F594}" type="datetime1">
              <a:rPr lang="en-US" smtClean="0"/>
              <a:t>10/1/2025</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3FEE28E-01DA-460C-86A4-F10645FCD44E}"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http://www.visitdunkeld.com/img/James%20Lind.jpg"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http://www.ph.ucla.edu/epi/snow/farr/farr1.gif" TargetMode="External"/><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http://www.ph.ucla.edu/epi/snow/snowphoto1857.jpg" TargetMode="External"/><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http://www.pbs.org/wgbh/aso/databank/entries/images/b4gold01m990.jpeg"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http://www.nhlbi.nih.gov/about/framingham/three%20heart%20logo.gif" TargetMode="Externa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ice1"/>
          <p:cNvPicPr>
            <a:picLocks noChangeAspect="1" noChangeArrowheads="1"/>
          </p:cNvPicPr>
          <p:nvPr/>
        </p:nvPicPr>
        <p:blipFill>
          <a:blip r:embed="rId2"/>
          <a:srcRect/>
          <a:stretch>
            <a:fillRect/>
          </a:stretch>
        </p:blipFill>
        <p:spPr bwMode="auto">
          <a:xfrm>
            <a:off x="0" y="0"/>
            <a:ext cx="9144000" cy="7059613"/>
          </a:xfrm>
          <a:prstGeom prst="rect">
            <a:avLst/>
          </a:prstGeom>
          <a:noFill/>
        </p:spPr>
      </p:pic>
    </p:spTree>
    <p:extLst>
      <p:ext uri="{BB962C8B-B14F-4D97-AF65-F5344CB8AC3E}">
        <p14:creationId xmlns:p14="http://schemas.microsoft.com/office/powerpoint/2010/main" val="39362672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endParaRPr lang="ar-SA" altLang="en-US" smtClean="0"/>
          </a:p>
        </p:txBody>
      </p:sp>
      <p:sp>
        <p:nvSpPr>
          <p:cNvPr id="8195" name="Rectangle 2"/>
          <p:cNvSpPr>
            <a:spLocks noGrp="1" noChangeArrowheads="1"/>
          </p:cNvSpPr>
          <p:nvPr>
            <p:ph idx="1"/>
          </p:nvPr>
        </p:nvSpPr>
        <p:spPr/>
        <p:txBody>
          <a:bodyPr>
            <a:normAutofit/>
          </a:bodyPr>
          <a:lstStyle/>
          <a:p>
            <a:pPr algn="ctr" rtl="1">
              <a:buFontTx/>
              <a:buNone/>
            </a:pPr>
            <a:endParaRPr lang="fa-IR" altLang="en-US" sz="8000" dirty="0" smtClean="0">
              <a:solidFill>
                <a:srgbClr val="C00000"/>
              </a:solidFill>
              <a:cs typeface="B Titr" panose="00000700000000000000" pitchFamily="2" charset="-78"/>
            </a:endParaRPr>
          </a:p>
          <a:p>
            <a:pPr algn="ctr" rtl="1">
              <a:buFontTx/>
              <a:buNone/>
            </a:pPr>
            <a:r>
              <a:rPr lang="fa-IR" altLang="en-US" sz="8000" dirty="0" smtClean="0">
                <a:solidFill>
                  <a:srgbClr val="C00000"/>
                </a:solidFill>
                <a:cs typeface="B Titr" panose="00000700000000000000" pitchFamily="2" charset="-78"/>
              </a:rPr>
              <a:t>چرا؟</a:t>
            </a:r>
          </a:p>
        </p:txBody>
      </p:sp>
    </p:spTree>
    <p:extLst>
      <p:ext uri="{BB962C8B-B14F-4D97-AF65-F5344CB8AC3E}">
        <p14:creationId xmlns:p14="http://schemas.microsoft.com/office/powerpoint/2010/main" val="5677095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endParaRPr lang="ar-SA" altLang="en-US" smtClean="0"/>
          </a:p>
        </p:txBody>
      </p:sp>
      <p:sp>
        <p:nvSpPr>
          <p:cNvPr id="4" name="Rectangle 10"/>
          <p:cNvSpPr>
            <a:spLocks noGrp="1" noChangeArrowheads="1"/>
          </p:cNvSpPr>
          <p:nvPr>
            <p:ph idx="1"/>
          </p:nvPr>
        </p:nvSpPr>
        <p:spPr>
          <a:xfrm>
            <a:off x="533400" y="1905000"/>
            <a:ext cx="8153400" cy="4221163"/>
          </a:xfrm>
        </p:spPr>
        <p:txBody>
          <a:bodyPr>
            <a:normAutofit/>
          </a:bodyPr>
          <a:lstStyle/>
          <a:p>
            <a:pPr algn="r" rtl="1">
              <a:buFontTx/>
              <a:buNone/>
            </a:pPr>
            <a:r>
              <a:rPr lang="fa-IR" altLang="en-US" sz="3200" b="1" dirty="0" smtClean="0">
                <a:solidFill>
                  <a:srgbClr val="033B1E"/>
                </a:solidFill>
                <a:cs typeface="B Nazanin" panose="00000400000000000000" pitchFamily="2" charset="-78"/>
              </a:rPr>
              <a:t>بقراط  </a:t>
            </a:r>
            <a:r>
              <a:rPr lang="fa-IR" altLang="en-US" sz="3200" b="1" dirty="0" smtClean="0">
                <a:solidFill>
                  <a:srgbClr val="C00000"/>
                </a:solidFill>
                <a:cs typeface="B Nazanin" panose="00000400000000000000" pitchFamily="2" charset="-78"/>
              </a:rPr>
              <a:t>به جای شمارش کنيد </a:t>
            </a:r>
            <a:r>
              <a:rPr lang="fa-IR" altLang="en-US" sz="3200" b="1" dirty="0" smtClean="0">
                <a:solidFill>
                  <a:srgbClr val="033B1E"/>
                </a:solidFill>
                <a:cs typeface="B Nazanin" panose="00000400000000000000" pitchFamily="2" charset="-78"/>
              </a:rPr>
              <a:t>از </a:t>
            </a:r>
            <a:r>
              <a:rPr lang="fa-IR" altLang="en-US" sz="3200" b="1" dirty="0" smtClean="0">
                <a:solidFill>
                  <a:srgbClr val="C00000"/>
                </a:solidFill>
                <a:cs typeface="B Nazanin" panose="00000400000000000000" pitchFamily="2" charset="-78"/>
              </a:rPr>
              <a:t>در نظر بگيريد</a:t>
            </a:r>
            <a:r>
              <a:rPr lang="en-US" altLang="en-US" sz="3200" b="1" dirty="0" smtClean="0">
                <a:solidFill>
                  <a:srgbClr val="033B1E"/>
                </a:solidFill>
                <a:cs typeface="B Nazanin" panose="00000400000000000000" pitchFamily="2" charset="-78"/>
              </a:rPr>
              <a:t> (consider—not count)</a:t>
            </a:r>
            <a:r>
              <a:rPr lang="fa-IR" altLang="en-US" sz="3200" b="1" dirty="0" smtClean="0">
                <a:solidFill>
                  <a:srgbClr val="033B1E"/>
                </a:solidFill>
                <a:cs typeface="B Nazanin" panose="00000400000000000000" pitchFamily="2" charset="-78"/>
              </a:rPr>
              <a:t> استفاده کرده است (</a:t>
            </a:r>
            <a:r>
              <a:rPr lang="en-US" altLang="ar-SA" sz="3200" b="1" dirty="0" smtClean="0">
                <a:solidFill>
                  <a:srgbClr val="033B1E"/>
                </a:solidFill>
                <a:cs typeface="B Nazanin" panose="00000400000000000000" pitchFamily="2" charset="-78"/>
              </a:rPr>
              <a:t>Greenwood, 1934</a:t>
            </a:r>
            <a:r>
              <a:rPr lang="fa-IR" altLang="ar-SA" sz="3200" b="1" dirty="0" smtClean="0">
                <a:solidFill>
                  <a:srgbClr val="033B1E"/>
                </a:solidFill>
                <a:cs typeface="B Nazanin" panose="00000400000000000000" pitchFamily="2" charset="-78"/>
              </a:rPr>
              <a:t>)</a:t>
            </a:r>
            <a:r>
              <a:rPr lang="fa-IR" altLang="en-US" sz="3200" b="1" dirty="0" smtClean="0">
                <a:solidFill>
                  <a:srgbClr val="033B1E"/>
                </a:solidFill>
                <a:cs typeface="B Nazanin" panose="00000400000000000000" pitchFamily="2" charset="-78"/>
              </a:rPr>
              <a:t>.</a:t>
            </a:r>
            <a:r>
              <a:rPr lang="en-US" altLang="en-US" sz="3200" b="1" dirty="0" smtClean="0">
                <a:solidFill>
                  <a:srgbClr val="033B1E"/>
                </a:solidFill>
                <a:cs typeface="B Nazanin" panose="00000400000000000000" pitchFamily="2" charset="-78"/>
              </a:rPr>
              <a:t/>
            </a:r>
            <a:br>
              <a:rPr lang="en-US" altLang="en-US" sz="3200" b="1" dirty="0" smtClean="0">
                <a:solidFill>
                  <a:srgbClr val="033B1E"/>
                </a:solidFill>
                <a:cs typeface="B Nazanin" panose="00000400000000000000" pitchFamily="2" charset="-78"/>
              </a:rPr>
            </a:br>
            <a:r>
              <a:rPr lang="fa-IR" altLang="en-US" sz="3200" b="1" dirty="0" smtClean="0">
                <a:solidFill>
                  <a:srgbClr val="033B1E"/>
                </a:solidFill>
                <a:cs typeface="B Nazanin" panose="00000400000000000000" pitchFamily="2" charset="-78"/>
              </a:rPr>
              <a:t/>
            </a:r>
            <a:br>
              <a:rPr lang="fa-IR" altLang="en-US" sz="3200" b="1" dirty="0" smtClean="0">
                <a:solidFill>
                  <a:srgbClr val="033B1E"/>
                </a:solidFill>
                <a:cs typeface="B Nazanin" panose="00000400000000000000" pitchFamily="2" charset="-78"/>
              </a:rPr>
            </a:br>
            <a:r>
              <a:rPr lang="fa-IR" altLang="en-US" sz="3200" b="1" dirty="0" smtClean="0">
                <a:solidFill>
                  <a:srgbClr val="033B1E"/>
                </a:solidFill>
                <a:cs typeface="B Nazanin" panose="00000400000000000000" pitchFamily="2" charset="-78"/>
              </a:rPr>
              <a:t>نمی توان بدون وجود مشاهدات عينی و ثبت شده کمی، پايه ای را برای تحقيقات نسلهای بعدی بوجود </a:t>
            </a:r>
            <a:r>
              <a:rPr lang="fa-IR" altLang="en-US" sz="3200" b="1" dirty="0">
                <a:solidFill>
                  <a:srgbClr val="033B1E"/>
                </a:solidFill>
                <a:cs typeface="B Nazanin" panose="00000400000000000000" pitchFamily="2" charset="-78"/>
              </a:rPr>
              <a:t>آ</a:t>
            </a:r>
            <a:r>
              <a:rPr lang="fa-IR" altLang="en-US" sz="3200" b="1" dirty="0" smtClean="0">
                <a:solidFill>
                  <a:srgbClr val="033B1E"/>
                </a:solidFill>
                <a:cs typeface="B Nazanin" panose="00000400000000000000" pitchFamily="2" charset="-78"/>
              </a:rPr>
              <a:t>ورد.</a:t>
            </a:r>
            <a:endParaRPr lang="en-US" altLang="ar-SA" sz="3200" b="1" dirty="0" smtClean="0">
              <a:solidFill>
                <a:srgbClr val="033B1E"/>
              </a:solidFill>
              <a:cs typeface="B Nazanin" panose="00000400000000000000" pitchFamily="2" charset="-78"/>
            </a:endParaRPr>
          </a:p>
        </p:txBody>
      </p:sp>
    </p:spTree>
    <p:extLst>
      <p:ext uri="{BB962C8B-B14F-4D97-AF65-F5344CB8AC3E}">
        <p14:creationId xmlns:p14="http://schemas.microsoft.com/office/powerpoint/2010/main" val="36332239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itr" panose="00000700000000000000" pitchFamily="2" charset="-78"/>
              </a:rPr>
              <a:t>تعاریف اپیدمیولوژی</a:t>
            </a:r>
            <a:endParaRPr lang="en-US" dirty="0">
              <a:cs typeface="B Titr" panose="00000700000000000000" pitchFamily="2" charset="-78"/>
            </a:endParaRPr>
          </a:p>
        </p:txBody>
      </p:sp>
      <p:sp>
        <p:nvSpPr>
          <p:cNvPr id="3" name="Content Placeholder 2"/>
          <p:cNvSpPr>
            <a:spLocks noGrp="1"/>
          </p:cNvSpPr>
          <p:nvPr>
            <p:ph idx="1"/>
          </p:nvPr>
        </p:nvSpPr>
        <p:spPr/>
        <p:txBody>
          <a:bodyPr/>
          <a:lstStyle/>
          <a:p>
            <a:pPr algn="r" rtl="1"/>
            <a:endParaRPr lang="fa-IR" altLang="en-US" dirty="0" smtClean="0">
              <a:cs typeface="B Nazanin" panose="00000400000000000000" pitchFamily="2" charset="-78"/>
            </a:endParaRPr>
          </a:p>
          <a:p>
            <a:pPr algn="r" rtl="1"/>
            <a:r>
              <a:rPr lang="fa-IR" altLang="en-US" dirty="0" smtClean="0">
                <a:cs typeface="B Nazanin" panose="00000400000000000000" pitchFamily="2" charset="-78"/>
              </a:rPr>
              <a:t>بقراط </a:t>
            </a:r>
            <a:r>
              <a:rPr lang="fa-IR" altLang="en-US" dirty="0">
                <a:cs typeface="B Nazanin" panose="00000400000000000000" pitchFamily="2" charset="-78"/>
              </a:rPr>
              <a:t>حدود 2400 سال قبل اولين بار واژه اپيدمي را بكار برد و كاربرد  اپيدميولوژي را در مطالعه اپيدمي بيماري هاي واگير‏، مخاطرات محيطي و مسائل تغذيه اي نام برد</a:t>
            </a:r>
            <a:r>
              <a:rPr lang="fa-IR" altLang="en-US" dirty="0" smtClean="0">
                <a:cs typeface="B Nazanin" panose="00000400000000000000" pitchFamily="2" charset="-78"/>
              </a:rPr>
              <a:t>.</a:t>
            </a:r>
          </a:p>
          <a:p>
            <a:pPr algn="r" rtl="1"/>
            <a:endParaRPr lang="fa-IR" dirty="0">
              <a:cs typeface="B Nazanin" panose="00000400000000000000" pitchFamily="2" charset="-78"/>
            </a:endParaRPr>
          </a:p>
          <a:p>
            <a:pPr algn="r" rtl="1"/>
            <a:r>
              <a:rPr lang="fa-IR" altLang="en-US" dirty="0">
                <a:cs typeface="B Nazanin" panose="00000400000000000000" pitchFamily="2" charset="-78"/>
              </a:rPr>
              <a:t>اپيدميولوژي </a:t>
            </a:r>
            <a:r>
              <a:rPr lang="fa-IR" altLang="en-US" dirty="0" smtClean="0">
                <a:cs typeface="B Nazanin" panose="00000400000000000000" pitchFamily="2" charset="-78"/>
              </a:rPr>
              <a:t>شاخه </a:t>
            </a:r>
            <a:r>
              <a:rPr lang="fa-IR" altLang="en-US" dirty="0">
                <a:cs typeface="B Nazanin" panose="00000400000000000000" pitchFamily="2" charset="-78"/>
              </a:rPr>
              <a:t>اي از </a:t>
            </a:r>
            <a:r>
              <a:rPr lang="fa-IR" altLang="en-US" dirty="0" smtClean="0">
                <a:cs typeface="B Nazanin" panose="00000400000000000000" pitchFamily="2" charset="-78"/>
              </a:rPr>
              <a:t>علم </a:t>
            </a:r>
            <a:r>
              <a:rPr lang="fa-IR" altLang="en-US" dirty="0">
                <a:cs typeface="B Nazanin" panose="00000400000000000000" pitchFamily="2" charset="-78"/>
              </a:rPr>
              <a:t>پزشكي است كه </a:t>
            </a:r>
            <a:r>
              <a:rPr lang="fa-IR" altLang="en-US" dirty="0">
                <a:solidFill>
                  <a:srgbClr val="C00000"/>
                </a:solidFill>
                <a:cs typeface="B Nazanin" panose="00000400000000000000" pitchFamily="2" charset="-78"/>
              </a:rPr>
              <a:t>همه گيري ها</a:t>
            </a:r>
            <a:r>
              <a:rPr lang="fa-IR" altLang="en-US" dirty="0">
                <a:cs typeface="B Nazanin" panose="00000400000000000000" pitchFamily="2" charset="-78"/>
              </a:rPr>
              <a:t> را </a:t>
            </a:r>
            <a:r>
              <a:rPr lang="fa-IR" altLang="en-US" dirty="0" smtClean="0">
                <a:cs typeface="B Nazanin" panose="00000400000000000000" pitchFamily="2" charset="-78"/>
              </a:rPr>
              <a:t>چاره جویی </a:t>
            </a:r>
            <a:r>
              <a:rPr lang="fa-IR" altLang="en-US" dirty="0">
                <a:cs typeface="B Nazanin" panose="00000400000000000000" pitchFamily="2" charset="-78"/>
              </a:rPr>
              <a:t>مي كند (</a:t>
            </a:r>
            <a:r>
              <a:rPr lang="fa-IR" altLang="en-US" dirty="0" smtClean="0">
                <a:cs typeface="B Nazanin" panose="00000400000000000000" pitchFamily="2" charset="-78"/>
              </a:rPr>
              <a:t>پاركينز </a:t>
            </a:r>
            <a:r>
              <a:rPr lang="fa-IR" altLang="en-US" dirty="0">
                <a:cs typeface="B Nazanin" panose="00000400000000000000" pitchFamily="2" charset="-78"/>
              </a:rPr>
              <a:t>1873</a:t>
            </a:r>
            <a:r>
              <a:rPr lang="fa-IR" altLang="en-US" dirty="0" smtClean="0">
                <a:cs typeface="B Nazanin" panose="00000400000000000000" pitchFamily="2" charset="-78"/>
              </a:rPr>
              <a:t>). </a:t>
            </a:r>
            <a:r>
              <a:rPr lang="fa-IR" altLang="en-US" sz="2000" dirty="0" smtClean="0">
                <a:cs typeface="B Nazanin" panose="00000400000000000000" pitchFamily="2" charset="-78"/>
              </a:rPr>
              <a:t>[از فرهنگنامه انگلیسی آکسفورد]</a:t>
            </a:r>
            <a:endParaRPr lang="en-US" altLang="en-US" dirty="0">
              <a:cs typeface="B Nazanin" panose="00000400000000000000" pitchFamily="2" charset="-78"/>
            </a:endParaRPr>
          </a:p>
          <a:p>
            <a:pPr algn="r" rtl="1"/>
            <a:endParaRPr 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12</a:t>
            </a:fld>
            <a:endParaRPr lang="en-US"/>
          </a:p>
        </p:txBody>
      </p:sp>
    </p:spTree>
    <p:extLst>
      <p:ext uri="{BB962C8B-B14F-4D97-AF65-F5344CB8AC3E}">
        <p14:creationId xmlns:p14="http://schemas.microsoft.com/office/powerpoint/2010/main" val="10893937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itr" panose="00000700000000000000" pitchFamily="2" charset="-78"/>
              </a:rPr>
              <a:t>تعاریف اپیدمیولوژی</a:t>
            </a:r>
            <a:endParaRPr lang="en-US" dirty="0">
              <a:cs typeface="B Titr" panose="00000700000000000000" pitchFamily="2" charset="-78"/>
            </a:endParaRPr>
          </a:p>
        </p:txBody>
      </p:sp>
      <p:sp>
        <p:nvSpPr>
          <p:cNvPr id="3" name="Content Placeholder 2"/>
          <p:cNvSpPr>
            <a:spLocks noGrp="1"/>
          </p:cNvSpPr>
          <p:nvPr>
            <p:ph idx="1"/>
          </p:nvPr>
        </p:nvSpPr>
        <p:spPr/>
        <p:txBody>
          <a:bodyPr/>
          <a:lstStyle/>
          <a:p>
            <a:pPr algn="r" rtl="1"/>
            <a:endParaRPr lang="fa-IR" altLang="en-US" dirty="0" smtClean="0">
              <a:cs typeface="B Nazanin" panose="00000400000000000000" pitchFamily="2" charset="-78"/>
            </a:endParaRPr>
          </a:p>
          <a:p>
            <a:pPr algn="r" rtl="1">
              <a:lnSpc>
                <a:spcPct val="80000"/>
              </a:lnSpc>
              <a:spcBef>
                <a:spcPct val="35000"/>
              </a:spcBef>
            </a:pPr>
            <a:r>
              <a:rPr lang="fa-IR" altLang="en-US" dirty="0">
                <a:cs typeface="B Nazanin" panose="00000400000000000000" pitchFamily="2" charset="-78"/>
              </a:rPr>
              <a:t>اپيدميولوژي علم بررسي توزيع وضعيت </a:t>
            </a:r>
            <a:r>
              <a:rPr lang="fa-IR" altLang="en-US" dirty="0">
                <a:solidFill>
                  <a:srgbClr val="C00000"/>
                </a:solidFill>
                <a:cs typeface="B Nazanin" panose="00000400000000000000" pitchFamily="2" charset="-78"/>
              </a:rPr>
              <a:t>سلامت، بيماري،</a:t>
            </a:r>
            <a:r>
              <a:rPr lang="fa-IR" altLang="en-US" dirty="0">
                <a:cs typeface="B Nazanin" panose="00000400000000000000" pitchFamily="2" charset="-78"/>
              </a:rPr>
              <a:t> و ساير مسائل مربوط به سلامتي انسان در ارتباط با سن، جنس، نژاد، وضعيت جغرافيايي، مذهب، آموزش، شغل، رفتار، </a:t>
            </a:r>
            <a:r>
              <a:rPr lang="fa-IR" altLang="en-US" dirty="0">
                <a:solidFill>
                  <a:srgbClr val="C00000"/>
                </a:solidFill>
                <a:cs typeface="B Nazanin" panose="00000400000000000000" pitchFamily="2" charset="-78"/>
              </a:rPr>
              <a:t>زمان، مكان، شخص</a:t>
            </a:r>
            <a:r>
              <a:rPr lang="fa-IR" altLang="en-US" dirty="0">
                <a:cs typeface="B Nazanin" panose="00000400000000000000" pitchFamily="2" charset="-78"/>
              </a:rPr>
              <a:t> و غيره است (سوسر </a:t>
            </a:r>
            <a:r>
              <a:rPr lang="fa-IR" altLang="en-US" dirty="0" smtClean="0">
                <a:cs typeface="B Nazanin" panose="00000400000000000000" pitchFamily="2" charset="-78"/>
              </a:rPr>
              <a:t>1973).</a:t>
            </a:r>
            <a:endParaRPr lang="fa-IR" altLang="en-US" dirty="0">
              <a:cs typeface="B Nazanin" panose="00000400000000000000" pitchFamily="2" charset="-78"/>
            </a:endParaRPr>
          </a:p>
          <a:p>
            <a:pPr algn="r" rtl="1">
              <a:lnSpc>
                <a:spcPct val="80000"/>
              </a:lnSpc>
              <a:spcBef>
                <a:spcPct val="35000"/>
              </a:spcBef>
            </a:pPr>
            <a:endParaRPr lang="fa-IR" altLang="en-US" dirty="0" smtClean="0">
              <a:cs typeface="B Nazanin" panose="00000400000000000000" pitchFamily="2" charset="-78"/>
            </a:endParaRPr>
          </a:p>
          <a:p>
            <a:pPr algn="r" rtl="1">
              <a:lnSpc>
                <a:spcPct val="80000"/>
              </a:lnSpc>
              <a:spcBef>
                <a:spcPct val="35000"/>
              </a:spcBef>
            </a:pPr>
            <a:r>
              <a:rPr lang="fa-IR" altLang="en-US" dirty="0" smtClean="0">
                <a:cs typeface="B Nazanin" panose="00000400000000000000" pitchFamily="2" charset="-78"/>
              </a:rPr>
              <a:t>اپيدميولوژي </a:t>
            </a:r>
            <a:r>
              <a:rPr lang="fa-IR" altLang="en-US" dirty="0">
                <a:cs typeface="B Nazanin" panose="00000400000000000000" pitchFamily="2" charset="-78"/>
              </a:rPr>
              <a:t>علم بررسي فراواني، الگو ها، </a:t>
            </a:r>
            <a:r>
              <a:rPr lang="fa-IR" altLang="en-US" dirty="0">
                <a:solidFill>
                  <a:srgbClr val="C00000"/>
                </a:solidFill>
                <a:cs typeface="B Nazanin" panose="00000400000000000000" pitchFamily="2" charset="-78"/>
              </a:rPr>
              <a:t>چگونگي علل، انتشار و كنترل</a:t>
            </a:r>
            <a:r>
              <a:rPr lang="fa-IR" altLang="en-US" dirty="0">
                <a:cs typeface="B Nazanin" panose="00000400000000000000" pitchFamily="2" charset="-78"/>
              </a:rPr>
              <a:t> بيماري ها در </a:t>
            </a:r>
            <a:r>
              <a:rPr lang="fa-IR" altLang="en-US" dirty="0">
                <a:solidFill>
                  <a:srgbClr val="C00000"/>
                </a:solidFill>
                <a:cs typeface="B Nazanin" panose="00000400000000000000" pitchFamily="2" charset="-78"/>
              </a:rPr>
              <a:t>گروه هاي مردم</a:t>
            </a:r>
            <a:r>
              <a:rPr lang="fa-IR" altLang="en-US" dirty="0">
                <a:cs typeface="B Nazanin" panose="00000400000000000000" pitchFamily="2" charset="-78"/>
              </a:rPr>
              <a:t> است كه شامل جمع آوري و تجزيه و تحليل منظم داده هاي مربوط به بيماري هاست (هنيكنز و </a:t>
            </a:r>
            <a:r>
              <a:rPr lang="fa-IR" altLang="en-US" dirty="0" smtClean="0">
                <a:cs typeface="B Nazanin" panose="00000400000000000000" pitchFamily="2" charset="-78"/>
              </a:rPr>
              <a:t>بورينگ 1987).</a:t>
            </a:r>
            <a:endParaRPr lang="en-US" altLang="en-US" dirty="0">
              <a:cs typeface="B Nazanin" panose="00000400000000000000" pitchFamily="2" charset="-78"/>
            </a:endParaRPr>
          </a:p>
          <a:p>
            <a:pPr algn="r" rtl="1"/>
            <a:endParaRPr 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13</a:t>
            </a:fld>
            <a:endParaRPr lang="en-US"/>
          </a:p>
        </p:txBody>
      </p:sp>
    </p:spTree>
    <p:extLst>
      <p:ext uri="{BB962C8B-B14F-4D97-AF65-F5344CB8AC3E}">
        <p14:creationId xmlns:p14="http://schemas.microsoft.com/office/powerpoint/2010/main" val="28320436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itr" panose="00000700000000000000" pitchFamily="2" charset="-78"/>
              </a:rPr>
              <a:t>تعاریف اپیدمیولوژی</a:t>
            </a:r>
            <a:endParaRPr lang="en-US" dirty="0">
              <a:cs typeface="B Titr" panose="00000700000000000000" pitchFamily="2" charset="-78"/>
            </a:endParaRPr>
          </a:p>
        </p:txBody>
      </p:sp>
      <p:sp>
        <p:nvSpPr>
          <p:cNvPr id="3" name="Content Placeholder 2"/>
          <p:cNvSpPr>
            <a:spLocks noGrp="1"/>
          </p:cNvSpPr>
          <p:nvPr>
            <p:ph idx="1"/>
          </p:nvPr>
        </p:nvSpPr>
        <p:spPr>
          <a:xfrm>
            <a:off x="457200" y="1935480"/>
            <a:ext cx="8229600" cy="4389120"/>
          </a:xfrm>
        </p:spPr>
        <p:txBody>
          <a:bodyPr>
            <a:normAutofit/>
          </a:bodyPr>
          <a:lstStyle/>
          <a:p>
            <a:pPr algn="r" rtl="1"/>
            <a:endParaRPr lang="fa-IR" altLang="en-US" dirty="0" smtClean="0">
              <a:cs typeface="B Nazanin" panose="00000400000000000000" pitchFamily="2" charset="-78"/>
            </a:endParaRPr>
          </a:p>
          <a:p>
            <a:pPr algn="r" rtl="1">
              <a:lnSpc>
                <a:spcPct val="90000"/>
              </a:lnSpc>
            </a:pPr>
            <a:r>
              <a:rPr lang="ar-SA" altLang="en-US" dirty="0">
                <a:cs typeface="B Nazanin" panose="00000400000000000000" pitchFamily="2" charset="-78"/>
              </a:rPr>
              <a:t>اپيدميولوژي مطالعه </a:t>
            </a:r>
            <a:r>
              <a:rPr lang="ar-SA" altLang="en-US" dirty="0">
                <a:solidFill>
                  <a:srgbClr val="C00000"/>
                </a:solidFill>
                <a:cs typeface="B Nazanin" panose="00000400000000000000" pitchFamily="2" charset="-78"/>
              </a:rPr>
              <a:t>سلامت و بهداشت</a:t>
            </a:r>
            <a:r>
              <a:rPr lang="ar-SA" altLang="en-US" dirty="0">
                <a:cs typeface="B Nazanin" panose="00000400000000000000" pitchFamily="2" charset="-78"/>
              </a:rPr>
              <a:t> در جوامع انساني است (تريس 1992).</a:t>
            </a:r>
            <a:endParaRPr lang="fa-IR" altLang="en-US" dirty="0">
              <a:cs typeface="B Nazanin" panose="00000400000000000000" pitchFamily="2" charset="-78"/>
            </a:endParaRPr>
          </a:p>
          <a:p>
            <a:pPr algn="r" rtl="1">
              <a:lnSpc>
                <a:spcPct val="90000"/>
              </a:lnSpc>
            </a:pPr>
            <a:endParaRPr lang="fa-IR" altLang="en-US" dirty="0" smtClean="0">
              <a:cs typeface="B Nazanin" panose="00000400000000000000" pitchFamily="2" charset="-78"/>
            </a:endParaRPr>
          </a:p>
          <a:p>
            <a:pPr algn="r" rtl="1">
              <a:lnSpc>
                <a:spcPct val="90000"/>
              </a:lnSpc>
            </a:pPr>
            <a:r>
              <a:rPr lang="fa-IR" altLang="en-US" dirty="0" smtClean="0">
                <a:cs typeface="B Nazanin" panose="00000400000000000000" pitchFamily="2" charset="-78"/>
              </a:rPr>
              <a:t>اپيدميولوژي </a:t>
            </a:r>
            <a:r>
              <a:rPr lang="fa-IR" altLang="en-US" dirty="0">
                <a:cs typeface="B Nazanin" panose="00000400000000000000" pitchFamily="2" charset="-78"/>
              </a:rPr>
              <a:t>يكي از علوم پايه پزشكي است كه در مورد </a:t>
            </a:r>
            <a:r>
              <a:rPr lang="fa-IR" altLang="en-US" dirty="0">
                <a:solidFill>
                  <a:srgbClr val="C00000"/>
                </a:solidFill>
                <a:cs typeface="B Nazanin" panose="00000400000000000000" pitchFamily="2" charset="-78"/>
              </a:rPr>
              <a:t>توزيع و عوامل تعيين كننده فراواني بيماري ها</a:t>
            </a:r>
            <a:r>
              <a:rPr lang="fa-IR" altLang="en-US" dirty="0">
                <a:cs typeface="B Nazanin" panose="00000400000000000000" pitchFamily="2" charset="-78"/>
              </a:rPr>
              <a:t> در جوامع بشري بحث مي كند (گرينبرگ و همكاران 1992).</a:t>
            </a:r>
            <a:endParaRPr lang="ar-SA" altLang="en-US" dirty="0">
              <a:cs typeface="B Nazanin" panose="00000400000000000000" pitchFamily="2" charset="-78"/>
            </a:endParaRPr>
          </a:p>
          <a:p>
            <a:pPr algn="r" rtl="1">
              <a:lnSpc>
                <a:spcPct val="90000"/>
              </a:lnSpc>
            </a:pPr>
            <a:endParaRPr lang="fa-IR" altLang="en-US" dirty="0" smtClean="0">
              <a:cs typeface="B Nazanin" panose="00000400000000000000" pitchFamily="2" charset="-78"/>
            </a:endParaRPr>
          </a:p>
          <a:p>
            <a:pPr algn="r" rtl="1">
              <a:lnSpc>
                <a:spcPct val="90000"/>
              </a:lnSpc>
            </a:pPr>
            <a:r>
              <a:rPr lang="ar-SA" altLang="en-US" dirty="0" smtClean="0">
                <a:cs typeface="B Nazanin" panose="00000400000000000000" pitchFamily="2" charset="-78"/>
              </a:rPr>
              <a:t>اپيدميولوژي </a:t>
            </a:r>
            <a:r>
              <a:rPr lang="ar-SA" altLang="en-US" dirty="0">
                <a:cs typeface="B Nazanin" panose="00000400000000000000" pitchFamily="2" charset="-78"/>
              </a:rPr>
              <a:t>تلاش‌هايي عمومي، سازمان يافته و هدفمند براي </a:t>
            </a:r>
            <a:r>
              <a:rPr lang="ar-SA" altLang="en-US" dirty="0">
                <a:solidFill>
                  <a:srgbClr val="C00000"/>
                </a:solidFill>
                <a:cs typeface="B Nazanin" panose="00000400000000000000" pitchFamily="2" charset="-78"/>
              </a:rPr>
              <a:t>پيشگيري از بيماري‌ها و ارتقاء سلامت</a:t>
            </a:r>
            <a:r>
              <a:rPr lang="ar-SA" altLang="en-US" dirty="0">
                <a:cs typeface="B Nazanin" panose="00000400000000000000" pitchFamily="2" charset="-78"/>
              </a:rPr>
              <a:t> است و يا </a:t>
            </a:r>
            <a:r>
              <a:rPr lang="fa-IR" altLang="en-US" dirty="0" smtClean="0">
                <a:solidFill>
                  <a:srgbClr val="C00000"/>
                </a:solidFill>
                <a:cs typeface="B Nazanin" panose="00000400000000000000" pitchFamily="2" charset="-78"/>
              </a:rPr>
              <a:t>توصيف </a:t>
            </a:r>
            <a:r>
              <a:rPr lang="fa-IR" altLang="en-US" dirty="0">
                <a:solidFill>
                  <a:srgbClr val="C00000"/>
                </a:solidFill>
                <a:cs typeface="B Nazanin" panose="00000400000000000000" pitchFamily="2" charset="-78"/>
              </a:rPr>
              <a:t>و تحليل</a:t>
            </a:r>
            <a:r>
              <a:rPr lang="fa-IR" altLang="en-US" dirty="0">
                <a:cs typeface="B Nazanin" panose="00000400000000000000" pitchFamily="2" charset="-78"/>
              </a:rPr>
              <a:t> وجود بيماريها در جامعه و كنترل عوامل مؤثر در وقوع بيماريها است (بيگل هول و همكاران 1993)</a:t>
            </a:r>
            <a:r>
              <a:rPr lang="ar-SA" altLang="en-US" dirty="0" smtClean="0">
                <a:cs typeface="B Nazanin" panose="00000400000000000000" pitchFamily="2" charset="-78"/>
              </a:rPr>
              <a:t>.</a:t>
            </a:r>
            <a:endParaRPr lang="fa-IR" alt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14</a:t>
            </a:fld>
            <a:endParaRPr lang="en-US"/>
          </a:p>
        </p:txBody>
      </p:sp>
    </p:spTree>
    <p:extLst>
      <p:ext uri="{BB962C8B-B14F-4D97-AF65-F5344CB8AC3E}">
        <p14:creationId xmlns:p14="http://schemas.microsoft.com/office/powerpoint/2010/main" val="13046024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itr" panose="00000700000000000000" pitchFamily="2" charset="-78"/>
              </a:rPr>
              <a:t>تعاریف اپیدمیولوژی</a:t>
            </a:r>
            <a:endParaRPr lang="en-US" dirty="0">
              <a:cs typeface="B Titr" panose="00000700000000000000" pitchFamily="2" charset="-78"/>
            </a:endParaRPr>
          </a:p>
        </p:txBody>
      </p:sp>
      <p:sp>
        <p:nvSpPr>
          <p:cNvPr id="3" name="Content Placeholder 2"/>
          <p:cNvSpPr>
            <a:spLocks noGrp="1"/>
          </p:cNvSpPr>
          <p:nvPr>
            <p:ph idx="1"/>
          </p:nvPr>
        </p:nvSpPr>
        <p:spPr/>
        <p:txBody>
          <a:bodyPr>
            <a:normAutofit/>
          </a:bodyPr>
          <a:lstStyle/>
          <a:p>
            <a:pPr algn="r" rtl="1"/>
            <a:endParaRPr lang="fa-IR" altLang="en-US" dirty="0" smtClean="0">
              <a:cs typeface="B Nazanin" panose="00000400000000000000" pitchFamily="2" charset="-78"/>
            </a:endParaRPr>
          </a:p>
          <a:p>
            <a:pPr algn="r" rtl="1">
              <a:lnSpc>
                <a:spcPct val="90000"/>
              </a:lnSpc>
            </a:pPr>
            <a:r>
              <a:rPr lang="ar-SA" altLang="en-US" dirty="0" smtClean="0">
                <a:cs typeface="B Nazanin" panose="00000400000000000000" pitchFamily="2" charset="-78"/>
              </a:rPr>
              <a:t>ا</a:t>
            </a:r>
            <a:r>
              <a:rPr lang="fa-IR" altLang="en-US" dirty="0">
                <a:cs typeface="B Nazanin" panose="00000400000000000000" pitchFamily="2" charset="-78"/>
              </a:rPr>
              <a:t>پيدميولوژي يك </a:t>
            </a:r>
            <a:r>
              <a:rPr lang="fa-IR" altLang="en-US" dirty="0">
                <a:solidFill>
                  <a:srgbClr val="C00000"/>
                </a:solidFill>
                <a:cs typeface="B Nazanin" panose="00000400000000000000" pitchFamily="2" charset="-78"/>
              </a:rPr>
              <a:t>روش تحقيقي</a:t>
            </a:r>
            <a:r>
              <a:rPr lang="fa-IR" altLang="en-US" dirty="0">
                <a:cs typeface="B Nazanin" panose="00000400000000000000" pitchFamily="2" charset="-78"/>
              </a:rPr>
              <a:t> براي جستجوي </a:t>
            </a:r>
            <a:r>
              <a:rPr lang="fa-IR" altLang="en-US" dirty="0">
                <a:solidFill>
                  <a:srgbClr val="C00000"/>
                </a:solidFill>
                <a:cs typeface="B Nazanin" panose="00000400000000000000" pitchFamily="2" charset="-78"/>
              </a:rPr>
              <a:t>علت يا منبع</a:t>
            </a:r>
            <a:r>
              <a:rPr lang="fa-IR" altLang="en-US" dirty="0">
                <a:cs typeface="B Nazanin" panose="00000400000000000000" pitchFamily="2" charset="-78"/>
              </a:rPr>
              <a:t> يك بيماري، ناتواني، سندرم و يا وضعيت بد است (ليلين فلد و استولي 1994)</a:t>
            </a:r>
            <a:r>
              <a:rPr lang="en-US" altLang="en-US" dirty="0">
                <a:cs typeface="B Nazanin" panose="00000400000000000000" pitchFamily="2" charset="-78"/>
              </a:rPr>
              <a:t>.</a:t>
            </a:r>
            <a:endParaRPr lang="ar-SA" altLang="en-US" dirty="0">
              <a:cs typeface="B Nazanin" panose="00000400000000000000" pitchFamily="2" charset="-78"/>
            </a:endParaRPr>
          </a:p>
          <a:p>
            <a:pPr algn="r" rtl="1">
              <a:lnSpc>
                <a:spcPct val="90000"/>
              </a:lnSpc>
            </a:pPr>
            <a:endParaRPr lang="en-US" altLang="en-US" dirty="0" smtClean="0">
              <a:cs typeface="B Nazanin" panose="00000400000000000000" pitchFamily="2" charset="-78"/>
            </a:endParaRPr>
          </a:p>
          <a:p>
            <a:pPr algn="r" rtl="1">
              <a:lnSpc>
                <a:spcPct val="90000"/>
              </a:lnSpc>
            </a:pPr>
            <a:r>
              <a:rPr lang="ar-SA" altLang="en-US" dirty="0" smtClean="0">
                <a:cs typeface="B Nazanin" panose="00000400000000000000" pitchFamily="2" charset="-78"/>
              </a:rPr>
              <a:t>اپيدميولوژي </a:t>
            </a:r>
            <a:r>
              <a:rPr lang="ar-SA" altLang="en-US" dirty="0">
                <a:cs typeface="B Nazanin" panose="00000400000000000000" pitchFamily="2" charset="-78"/>
              </a:rPr>
              <a:t>مطالعه چگونگي توزيع و تعيين‌كننده‌هاي </a:t>
            </a:r>
            <a:r>
              <a:rPr lang="ar-SA" altLang="en-US" dirty="0" smtClean="0">
                <a:cs typeface="B Nazanin" panose="00000400000000000000" pitchFamily="2" charset="-78"/>
              </a:rPr>
              <a:t>حالات </a:t>
            </a:r>
            <a:r>
              <a:rPr lang="ar-SA" altLang="en-US" dirty="0">
                <a:cs typeface="B Nazanin" panose="00000400000000000000" pitchFamily="2" charset="-78"/>
              </a:rPr>
              <a:t>و وقايع مربوط به سلامت در جمعيتي مشخص‏ و  بهره‌گيري از اين مطالعه براي حل مشكلات بهداشتي است (جان</a:t>
            </a:r>
            <a:r>
              <a:rPr lang="fa-IR" altLang="en-US" dirty="0">
                <a:cs typeface="B Nazanin" panose="00000400000000000000" pitchFamily="2" charset="-78"/>
              </a:rPr>
              <a:t> </a:t>
            </a:r>
            <a:r>
              <a:rPr lang="fa-IR" altLang="en-US" dirty="0" smtClean="0">
                <a:cs typeface="B Nazanin" panose="00000400000000000000" pitchFamily="2" charset="-78"/>
              </a:rPr>
              <a:t>مورای ل</a:t>
            </a:r>
            <a:r>
              <a:rPr lang="ar-SA" altLang="en-US" dirty="0">
                <a:cs typeface="B Nazanin" panose="00000400000000000000" pitchFamily="2" charset="-78"/>
              </a:rPr>
              <a:t>ست 2000).</a:t>
            </a:r>
            <a:endParaRPr lang="fa-IR" altLang="en-US" dirty="0">
              <a:cs typeface="B Nazanin" panose="00000400000000000000" pitchFamily="2" charset="-78"/>
            </a:endParaRPr>
          </a:p>
          <a:p>
            <a:pPr>
              <a:lnSpc>
                <a:spcPct val="90000"/>
              </a:lnSpc>
              <a:buNone/>
            </a:pPr>
            <a:r>
              <a:rPr lang="en-US" altLang="en-US" dirty="0"/>
              <a:t>the study of the </a:t>
            </a:r>
            <a:r>
              <a:rPr lang="en-US" altLang="en-US" dirty="0">
                <a:solidFill>
                  <a:srgbClr val="C00000"/>
                </a:solidFill>
              </a:rPr>
              <a:t>distribution</a:t>
            </a:r>
            <a:r>
              <a:rPr lang="en-US" altLang="en-US" dirty="0"/>
              <a:t> and </a:t>
            </a:r>
            <a:r>
              <a:rPr lang="en-US" altLang="en-US" dirty="0">
                <a:solidFill>
                  <a:srgbClr val="C00000"/>
                </a:solidFill>
              </a:rPr>
              <a:t>determinants</a:t>
            </a:r>
            <a:r>
              <a:rPr lang="en-US" altLang="en-US" dirty="0"/>
              <a:t> of health-related states or events in specified populations and the </a:t>
            </a:r>
            <a:r>
              <a:rPr lang="en-US" altLang="en-US" dirty="0">
                <a:solidFill>
                  <a:srgbClr val="C00000"/>
                </a:solidFill>
              </a:rPr>
              <a:t>application</a:t>
            </a:r>
            <a:r>
              <a:rPr lang="en-US" altLang="en-US" dirty="0"/>
              <a:t> of this study to control of health </a:t>
            </a:r>
            <a:r>
              <a:rPr lang="en-US" altLang="en-US" dirty="0" smtClean="0"/>
              <a:t>problems (John Murray Last 2000).</a:t>
            </a:r>
            <a:endParaRPr lang="fa-IR" altLang="en-US" dirty="0"/>
          </a:p>
        </p:txBody>
      </p:sp>
      <p:sp>
        <p:nvSpPr>
          <p:cNvPr id="4" name="Slide Number Placeholder 3"/>
          <p:cNvSpPr>
            <a:spLocks noGrp="1"/>
          </p:cNvSpPr>
          <p:nvPr>
            <p:ph type="sldNum" sz="quarter" idx="12"/>
          </p:nvPr>
        </p:nvSpPr>
        <p:spPr/>
        <p:txBody>
          <a:bodyPr/>
          <a:lstStyle/>
          <a:p>
            <a:fld id="{03FEE28E-01DA-460C-86A4-F10645FCD44E}" type="slidenum">
              <a:rPr lang="en-US" smtClean="0"/>
              <a:t>15</a:t>
            </a:fld>
            <a:endParaRPr lang="en-US"/>
          </a:p>
        </p:txBody>
      </p:sp>
    </p:spTree>
    <p:extLst>
      <p:ext uri="{BB962C8B-B14F-4D97-AF65-F5344CB8AC3E}">
        <p14:creationId xmlns:p14="http://schemas.microsoft.com/office/powerpoint/2010/main" val="523687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itr" panose="00000700000000000000" pitchFamily="2" charset="-78"/>
              </a:rPr>
              <a:t>تعاریف اپیدمیولوژی</a:t>
            </a:r>
            <a:endParaRPr lang="en-US" dirty="0">
              <a:cs typeface="B Titr" panose="00000700000000000000" pitchFamily="2" charset="-78"/>
            </a:endParaRPr>
          </a:p>
        </p:txBody>
      </p:sp>
      <p:sp>
        <p:nvSpPr>
          <p:cNvPr id="3" name="Content Placeholder 2"/>
          <p:cNvSpPr>
            <a:spLocks noGrp="1"/>
          </p:cNvSpPr>
          <p:nvPr>
            <p:ph idx="1"/>
          </p:nvPr>
        </p:nvSpPr>
        <p:spPr/>
        <p:txBody>
          <a:bodyPr>
            <a:normAutofit/>
          </a:bodyPr>
          <a:lstStyle/>
          <a:p>
            <a:pPr algn="r" rtl="1"/>
            <a:endParaRPr lang="fa-IR" altLang="en-US" dirty="0" smtClean="0">
              <a:cs typeface="B Nazanin" panose="00000400000000000000" pitchFamily="2" charset="-78"/>
            </a:endParaRPr>
          </a:p>
          <a:p>
            <a:pPr algn="r" rtl="1">
              <a:lnSpc>
                <a:spcPct val="80000"/>
              </a:lnSpc>
            </a:pPr>
            <a:r>
              <a:rPr lang="fa-IR" altLang="en-US" dirty="0">
                <a:cs typeface="B Nazanin" panose="00000400000000000000" pitchFamily="2" charset="-78"/>
              </a:rPr>
              <a:t>اپيدميولوژي اندازه گيري</a:t>
            </a:r>
            <a:r>
              <a:rPr lang="fa-IR" altLang="en-US" b="1" dirty="0">
                <a:cs typeface="B Nazanin" panose="00000400000000000000" pitchFamily="2" charset="-78"/>
              </a:rPr>
              <a:t> </a:t>
            </a:r>
            <a:r>
              <a:rPr lang="fa-IR" altLang="en-US" dirty="0">
                <a:solidFill>
                  <a:srgbClr val="C00000"/>
                </a:solidFill>
                <a:cs typeface="B Nazanin" panose="00000400000000000000" pitchFamily="2" charset="-78"/>
              </a:rPr>
              <a:t>عوامل خطرزا</a:t>
            </a:r>
            <a:r>
              <a:rPr lang="fa-IR" altLang="en-US" dirty="0">
                <a:cs typeface="B Nazanin" panose="00000400000000000000" pitchFamily="2" charset="-78"/>
              </a:rPr>
              <a:t>يي است كه در ايجاد، تأثير و توزيع بيماريها، ناتواني و مرگ مؤثرند (بركمن و كوواچي 2000).</a:t>
            </a:r>
          </a:p>
          <a:p>
            <a:pPr algn="r" rtl="1">
              <a:lnSpc>
                <a:spcPct val="80000"/>
              </a:lnSpc>
            </a:pPr>
            <a:endParaRPr lang="fa-IR" altLang="en-US" dirty="0">
              <a:cs typeface="B Nazanin" panose="00000400000000000000" pitchFamily="2" charset="-78"/>
            </a:endParaRPr>
          </a:p>
          <a:p>
            <a:pPr algn="r" rtl="1">
              <a:lnSpc>
                <a:spcPct val="80000"/>
              </a:lnSpc>
            </a:pPr>
            <a:r>
              <a:rPr lang="fa-IR" altLang="en-US" dirty="0" smtClean="0">
                <a:cs typeface="B Nazanin" panose="00000400000000000000" pitchFamily="2" charset="-78"/>
              </a:rPr>
              <a:t>اپيدميولوژي </a:t>
            </a:r>
            <a:r>
              <a:rPr lang="fa-IR" altLang="en-US" dirty="0">
                <a:cs typeface="B Nazanin" panose="00000400000000000000" pitchFamily="2" charset="-78"/>
              </a:rPr>
              <a:t>مطالعه</a:t>
            </a:r>
            <a:r>
              <a:rPr lang="fa-IR" altLang="en-US" b="1" dirty="0">
                <a:cs typeface="B Nazanin" panose="00000400000000000000" pitchFamily="2" charset="-78"/>
              </a:rPr>
              <a:t> </a:t>
            </a:r>
            <a:r>
              <a:rPr lang="fa-IR" altLang="en-US" dirty="0">
                <a:solidFill>
                  <a:srgbClr val="C00000"/>
                </a:solidFill>
                <a:cs typeface="B Nazanin" panose="00000400000000000000" pitchFamily="2" charset="-78"/>
              </a:rPr>
              <a:t>توزيع</a:t>
            </a:r>
            <a:r>
              <a:rPr lang="fa-IR" altLang="en-US" dirty="0">
                <a:cs typeface="B Nazanin" panose="00000400000000000000" pitchFamily="2" charset="-78"/>
              </a:rPr>
              <a:t>، و اندازه گيري</a:t>
            </a:r>
            <a:r>
              <a:rPr lang="fa-IR" altLang="en-US" b="1" dirty="0">
                <a:cs typeface="B Nazanin" panose="00000400000000000000" pitchFamily="2" charset="-78"/>
              </a:rPr>
              <a:t> </a:t>
            </a:r>
            <a:r>
              <a:rPr lang="fa-IR" altLang="en-US" dirty="0">
                <a:solidFill>
                  <a:srgbClr val="C00000"/>
                </a:solidFill>
                <a:cs typeface="B Nazanin" panose="00000400000000000000" pitchFamily="2" charset="-78"/>
              </a:rPr>
              <a:t>فراواني</a:t>
            </a:r>
            <a:r>
              <a:rPr lang="fa-IR" altLang="en-US" dirty="0">
                <a:cs typeface="B Nazanin" panose="00000400000000000000" pitchFamily="2" charset="-78"/>
              </a:rPr>
              <a:t> بيماريها در جوامع انساني است (روتمن 2002).</a:t>
            </a:r>
          </a:p>
          <a:p>
            <a:pPr algn="r" rtl="1">
              <a:lnSpc>
                <a:spcPct val="80000"/>
              </a:lnSpc>
            </a:pPr>
            <a:endParaRPr lang="fa-IR" altLang="en-US" dirty="0" smtClean="0">
              <a:cs typeface="B Nazanin" panose="00000400000000000000" pitchFamily="2" charset="-78"/>
            </a:endParaRPr>
          </a:p>
          <a:p>
            <a:pPr algn="r" rtl="1">
              <a:lnSpc>
                <a:spcPct val="80000"/>
              </a:lnSpc>
            </a:pPr>
            <a:r>
              <a:rPr lang="fa-IR" altLang="en-US" dirty="0" smtClean="0">
                <a:cs typeface="B Nazanin" panose="00000400000000000000" pitchFamily="2" charset="-78"/>
              </a:rPr>
              <a:t>اپيدميولوژي </a:t>
            </a:r>
            <a:r>
              <a:rPr lang="fa-IR" altLang="en-US" dirty="0">
                <a:cs typeface="B Nazanin" panose="00000400000000000000" pitchFamily="2" charset="-78"/>
              </a:rPr>
              <a:t>مطالعه </a:t>
            </a:r>
            <a:r>
              <a:rPr lang="fa-IR" altLang="en-US" dirty="0">
                <a:solidFill>
                  <a:srgbClr val="C00000"/>
                </a:solidFill>
                <a:cs typeface="B Nazanin" panose="00000400000000000000" pitchFamily="2" charset="-78"/>
              </a:rPr>
              <a:t>چگونگي، علت، كنترل</a:t>
            </a:r>
            <a:r>
              <a:rPr lang="fa-IR" altLang="en-US" dirty="0">
                <a:cs typeface="B Nazanin" panose="00000400000000000000" pitchFamily="2" charset="-78"/>
              </a:rPr>
              <a:t>، و </a:t>
            </a:r>
            <a:r>
              <a:rPr lang="fa-IR" altLang="en-US" dirty="0">
                <a:solidFill>
                  <a:srgbClr val="C00000"/>
                </a:solidFill>
                <a:cs typeface="B Nazanin" panose="00000400000000000000" pitchFamily="2" charset="-78"/>
              </a:rPr>
              <a:t>اندازه گيري</a:t>
            </a:r>
            <a:r>
              <a:rPr lang="fa-IR" altLang="en-US" dirty="0">
                <a:cs typeface="B Nazanin" panose="00000400000000000000" pitchFamily="2" charset="-78"/>
              </a:rPr>
              <a:t> فراواني و توزيع بيماري، ناتواني و مرگ در </a:t>
            </a:r>
            <a:r>
              <a:rPr lang="fa-IR" altLang="en-US" dirty="0">
                <a:solidFill>
                  <a:srgbClr val="C00000"/>
                </a:solidFill>
                <a:cs typeface="B Nazanin" panose="00000400000000000000" pitchFamily="2" charset="-78"/>
              </a:rPr>
              <a:t>جوامع انساني</a:t>
            </a:r>
            <a:r>
              <a:rPr lang="fa-IR" altLang="en-US" b="1" dirty="0">
                <a:cs typeface="B Nazanin" panose="00000400000000000000" pitchFamily="2" charset="-78"/>
              </a:rPr>
              <a:t> </a:t>
            </a:r>
            <a:r>
              <a:rPr lang="fa-IR" altLang="en-US" dirty="0">
                <a:cs typeface="B Nazanin" panose="00000400000000000000" pitchFamily="2" charset="-78"/>
              </a:rPr>
              <a:t>است (بوپال 2002</a:t>
            </a:r>
            <a:r>
              <a:rPr lang="fa-IR" altLang="en-US" dirty="0" smtClean="0">
                <a:cs typeface="B Nazanin" panose="00000400000000000000" pitchFamily="2" charset="-78"/>
              </a:rPr>
              <a:t>).</a:t>
            </a:r>
            <a:endParaRPr lang="fa-IR" alt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16</a:t>
            </a:fld>
            <a:endParaRPr lang="en-US"/>
          </a:p>
        </p:txBody>
      </p:sp>
    </p:spTree>
    <p:extLst>
      <p:ext uri="{BB962C8B-B14F-4D97-AF65-F5344CB8AC3E}">
        <p14:creationId xmlns:p14="http://schemas.microsoft.com/office/powerpoint/2010/main" val="23420679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itr" panose="00000700000000000000" pitchFamily="2" charset="-78"/>
              </a:rPr>
              <a:t>تعاریف اپیدمیولوژی</a:t>
            </a:r>
            <a:endParaRPr lang="en-US" dirty="0">
              <a:cs typeface="B Titr" panose="00000700000000000000" pitchFamily="2" charset="-78"/>
            </a:endParaRPr>
          </a:p>
        </p:txBody>
      </p:sp>
      <p:sp>
        <p:nvSpPr>
          <p:cNvPr id="3" name="Content Placeholder 2"/>
          <p:cNvSpPr>
            <a:spLocks noGrp="1"/>
          </p:cNvSpPr>
          <p:nvPr>
            <p:ph idx="1"/>
          </p:nvPr>
        </p:nvSpPr>
        <p:spPr/>
        <p:txBody>
          <a:bodyPr>
            <a:normAutofit fontScale="70000" lnSpcReduction="20000"/>
          </a:bodyPr>
          <a:lstStyle/>
          <a:p>
            <a:pPr algn="r" rtl="1"/>
            <a:endParaRPr lang="fa-IR" altLang="en-US" dirty="0" smtClean="0">
              <a:cs typeface="B Nazanin" panose="00000400000000000000" pitchFamily="2" charset="-78"/>
            </a:endParaRPr>
          </a:p>
          <a:p>
            <a:pPr algn="r" rtl="1">
              <a:lnSpc>
                <a:spcPct val="120000"/>
              </a:lnSpc>
            </a:pPr>
            <a:r>
              <a:rPr lang="fa-IR" altLang="en-US" sz="2800" dirty="0" smtClean="0">
                <a:cs typeface="B Nazanin" panose="00000400000000000000" pitchFamily="2" charset="-78"/>
              </a:rPr>
              <a:t>اپيدميولوژي </a:t>
            </a:r>
            <a:r>
              <a:rPr lang="fa-IR" altLang="en-US" sz="2800" dirty="0">
                <a:cs typeface="B Nazanin" panose="00000400000000000000" pitchFamily="2" charset="-78"/>
              </a:rPr>
              <a:t>مطالعه چگونگي توزيع بيماري ها در جمعيت و </a:t>
            </a:r>
            <a:r>
              <a:rPr lang="fa-IR" altLang="en-US" sz="2800" dirty="0">
                <a:solidFill>
                  <a:srgbClr val="C00000"/>
                </a:solidFill>
                <a:cs typeface="B Nazanin" panose="00000400000000000000" pitchFamily="2" charset="-78"/>
              </a:rPr>
              <a:t>بررسي عواملي است كه در اين توزيع تاثير مي </a:t>
            </a:r>
            <a:r>
              <a:rPr lang="fa-IR" altLang="en-US" sz="2800" dirty="0" smtClean="0">
                <a:solidFill>
                  <a:srgbClr val="C00000"/>
                </a:solidFill>
                <a:cs typeface="B Nazanin" panose="00000400000000000000" pitchFamily="2" charset="-78"/>
              </a:rPr>
              <a:t>گذارد</a:t>
            </a:r>
            <a:r>
              <a:rPr lang="fa-IR" altLang="en-US" sz="2800" dirty="0" smtClean="0">
                <a:cs typeface="B Nazanin" panose="00000400000000000000" pitchFamily="2" charset="-78"/>
              </a:rPr>
              <a:t> </a:t>
            </a:r>
            <a:r>
              <a:rPr lang="fa-IR" altLang="en-US" sz="2800" dirty="0">
                <a:cs typeface="B Nazanin" panose="00000400000000000000" pitchFamily="2" charset="-78"/>
              </a:rPr>
              <a:t>(</a:t>
            </a:r>
            <a:r>
              <a:rPr lang="fa-IR" altLang="en-US" sz="2800" dirty="0" smtClean="0">
                <a:cs typeface="B Nazanin" panose="00000400000000000000" pitchFamily="2" charset="-78"/>
              </a:rPr>
              <a:t>گورديس 2004).</a:t>
            </a:r>
            <a:endParaRPr lang="en-US" altLang="en-US" sz="2800" dirty="0">
              <a:cs typeface="B Nazanin" panose="00000400000000000000" pitchFamily="2" charset="-78"/>
            </a:endParaRPr>
          </a:p>
          <a:p>
            <a:pPr rtl="1">
              <a:lnSpc>
                <a:spcPct val="120000"/>
              </a:lnSpc>
              <a:buNone/>
            </a:pPr>
            <a:r>
              <a:rPr lang="en-US" altLang="en-US" sz="2800" dirty="0">
                <a:cs typeface="B Nazanin" panose="00000400000000000000" pitchFamily="2" charset="-78"/>
              </a:rPr>
              <a:t>Epidemiology is the study of how disease is distributed in populations and the factors that influence or determine this distribution.</a:t>
            </a:r>
            <a:r>
              <a:rPr lang="en-US" altLang="en-US" sz="2800" b="1" dirty="0">
                <a:cs typeface="B Nazanin" panose="00000400000000000000" pitchFamily="2" charset="-78"/>
              </a:rPr>
              <a:t> </a:t>
            </a:r>
            <a:endParaRPr lang="fa-IR" altLang="en-US" sz="2000" b="1" dirty="0">
              <a:cs typeface="B Nazanin" panose="00000400000000000000" pitchFamily="2" charset="-78"/>
            </a:endParaRPr>
          </a:p>
          <a:p>
            <a:pPr algn="r" rtl="1">
              <a:lnSpc>
                <a:spcPct val="120000"/>
              </a:lnSpc>
            </a:pPr>
            <a:endParaRPr lang="fa-IR" altLang="en-US" sz="2800" dirty="0" smtClean="0">
              <a:cs typeface="B Nazanin" panose="00000400000000000000" pitchFamily="2" charset="-78"/>
            </a:endParaRPr>
          </a:p>
          <a:p>
            <a:pPr algn="r" rtl="1">
              <a:lnSpc>
                <a:spcPct val="120000"/>
              </a:lnSpc>
            </a:pPr>
            <a:r>
              <a:rPr lang="fa-IR" altLang="en-US" sz="2800" dirty="0" smtClean="0">
                <a:cs typeface="B Nazanin" panose="00000400000000000000" pitchFamily="2" charset="-78"/>
              </a:rPr>
              <a:t>اپيدميولوژي </a:t>
            </a:r>
            <a:r>
              <a:rPr lang="fa-IR" altLang="en-US" sz="2800" dirty="0">
                <a:solidFill>
                  <a:srgbClr val="C00000"/>
                </a:solidFill>
                <a:cs typeface="B Nazanin" panose="00000400000000000000" pitchFamily="2" charset="-78"/>
              </a:rPr>
              <a:t>رشته اي پژوهشي</a:t>
            </a:r>
            <a:r>
              <a:rPr lang="fa-IR" altLang="en-US" sz="2800" dirty="0">
                <a:cs typeface="B Nazanin" panose="00000400000000000000" pitchFamily="2" charset="-78"/>
              </a:rPr>
              <a:t> است كه با توزيع و تعيين كننده هاي بيماري در جوامع سر و كار دارد </a:t>
            </a:r>
            <a:r>
              <a:rPr lang="fa-IR" altLang="en-US" sz="2800" dirty="0" smtClean="0">
                <a:cs typeface="B Nazanin" panose="00000400000000000000" pitchFamily="2" charset="-78"/>
              </a:rPr>
              <a:t>يا </a:t>
            </a:r>
            <a:r>
              <a:rPr lang="fa-IR" altLang="en-US" sz="2800" dirty="0">
                <a:cs typeface="B Nazanin" panose="00000400000000000000" pitchFamily="2" charset="-78"/>
              </a:rPr>
              <a:t>اپيدميولوژي </a:t>
            </a:r>
            <a:r>
              <a:rPr lang="fa-IR" altLang="en-US" sz="2800" dirty="0" smtClean="0">
                <a:cs typeface="B Nazanin" panose="00000400000000000000" pitchFamily="2" charset="-78"/>
              </a:rPr>
              <a:t>مطالعه </a:t>
            </a:r>
            <a:r>
              <a:rPr lang="fa-IR" altLang="en-US" sz="2800" dirty="0">
                <a:cs typeface="B Nazanin" panose="00000400000000000000" pitchFamily="2" charset="-78"/>
              </a:rPr>
              <a:t>رخداد بيماري در جمعيت هاي انساني است (</a:t>
            </a:r>
            <a:r>
              <a:rPr lang="fa-IR" altLang="en-US" sz="2800" dirty="0" smtClean="0">
                <a:cs typeface="B Nazanin" panose="00000400000000000000" pitchFamily="2" charset="-78"/>
              </a:rPr>
              <a:t>فلچر  </a:t>
            </a:r>
            <a:r>
              <a:rPr lang="fa-IR" altLang="en-US" sz="2800" dirty="0">
                <a:cs typeface="B Nazanin" panose="00000400000000000000" pitchFamily="2" charset="-78"/>
              </a:rPr>
              <a:t>2005</a:t>
            </a:r>
            <a:r>
              <a:rPr lang="fa-IR" altLang="en-US" sz="2800" dirty="0" smtClean="0">
                <a:cs typeface="B Nazanin" panose="00000400000000000000" pitchFamily="2" charset="-78"/>
              </a:rPr>
              <a:t>).</a:t>
            </a:r>
            <a:endParaRPr lang="fa-IR" altLang="en-US" sz="2800" dirty="0">
              <a:cs typeface="B Nazanin" panose="00000400000000000000" pitchFamily="2" charset="-78"/>
            </a:endParaRPr>
          </a:p>
          <a:p>
            <a:pPr algn="r" rtl="1">
              <a:lnSpc>
                <a:spcPct val="120000"/>
              </a:lnSpc>
            </a:pPr>
            <a:endParaRPr lang="fa-IR" altLang="en-US" sz="2800" dirty="0" smtClean="0">
              <a:cs typeface="B Nazanin" panose="00000400000000000000" pitchFamily="2" charset="-78"/>
            </a:endParaRPr>
          </a:p>
          <a:p>
            <a:pPr algn="r" rtl="1">
              <a:lnSpc>
                <a:spcPct val="120000"/>
              </a:lnSpc>
            </a:pPr>
            <a:r>
              <a:rPr lang="fa-IR" altLang="en-US" sz="2800" dirty="0" smtClean="0">
                <a:cs typeface="B Nazanin" panose="00000400000000000000" pitchFamily="2" charset="-78"/>
              </a:rPr>
              <a:t>اپيدميولوژي </a:t>
            </a:r>
            <a:r>
              <a:rPr lang="fa-IR" altLang="en-US" sz="2800" dirty="0">
                <a:cs typeface="B Nazanin" panose="00000400000000000000" pitchFamily="2" charset="-78"/>
              </a:rPr>
              <a:t>مطالعه </a:t>
            </a:r>
            <a:r>
              <a:rPr lang="fa-IR" altLang="en-US" sz="2800" dirty="0">
                <a:solidFill>
                  <a:srgbClr val="C00000"/>
                </a:solidFill>
                <a:cs typeface="B Nazanin" panose="00000400000000000000" pitchFamily="2" charset="-78"/>
              </a:rPr>
              <a:t>وقايع</a:t>
            </a:r>
            <a:r>
              <a:rPr lang="fa-IR" altLang="en-US" sz="2800" dirty="0">
                <a:solidFill>
                  <a:srgbClr val="000099"/>
                </a:solidFill>
                <a:cs typeface="B Nazanin" panose="00000400000000000000" pitchFamily="2" charset="-78"/>
              </a:rPr>
              <a:t> </a:t>
            </a:r>
            <a:r>
              <a:rPr lang="fa-IR" altLang="en-US" sz="2800" dirty="0">
                <a:cs typeface="B Nazanin" panose="00000400000000000000" pitchFamily="2" charset="-78"/>
              </a:rPr>
              <a:t>مرتبط با سلامتي در جمعيت هاي تعريف شده است كه </a:t>
            </a:r>
            <a:r>
              <a:rPr lang="fa-IR" altLang="en-US" sz="2800">
                <a:cs typeface="B Nazanin" panose="00000400000000000000" pitchFamily="2" charset="-78"/>
              </a:rPr>
              <a:t>شامل </a:t>
            </a:r>
            <a:r>
              <a:rPr lang="fa-IR" altLang="en-US" sz="2800" smtClean="0">
                <a:cs typeface="B Nazanin" panose="00000400000000000000" pitchFamily="2" charset="-78"/>
              </a:rPr>
              <a:t>بررسي </a:t>
            </a:r>
            <a:r>
              <a:rPr lang="fa-IR" altLang="en-US" sz="2800" dirty="0">
                <a:cs typeface="B Nazanin" panose="00000400000000000000" pitchFamily="2" charset="-78"/>
              </a:rPr>
              <a:t>وضعيت هاي خاص و </a:t>
            </a:r>
            <a:r>
              <a:rPr lang="fa-IR" altLang="en-US" sz="2800" dirty="0">
                <a:solidFill>
                  <a:srgbClr val="C00000"/>
                </a:solidFill>
                <a:cs typeface="B Nazanin" panose="00000400000000000000" pitchFamily="2" charset="-78"/>
              </a:rPr>
              <a:t>مواجهه ها</a:t>
            </a:r>
            <a:r>
              <a:rPr lang="fa-IR" altLang="en-US" sz="2800" dirty="0">
                <a:cs typeface="B Nazanin" panose="00000400000000000000" pitchFamily="2" charset="-78"/>
              </a:rPr>
              <a:t> و عوامل مربوط به ميزبان است كه در رخداد  بيماري ها سهيم هستند</a:t>
            </a:r>
            <a:r>
              <a:rPr lang="fa-IR" altLang="en-US" sz="2800" dirty="0">
                <a:solidFill>
                  <a:srgbClr val="C00000"/>
                </a:solidFill>
                <a:cs typeface="B Nazanin" panose="00000400000000000000" pitchFamily="2" charset="-78"/>
              </a:rPr>
              <a:t> </a:t>
            </a:r>
            <a:r>
              <a:rPr lang="fa-IR" altLang="en-US" sz="2800" dirty="0">
                <a:cs typeface="B Nazanin" panose="00000400000000000000" pitchFamily="2" charset="-78"/>
              </a:rPr>
              <a:t>(مندل</a:t>
            </a:r>
            <a:r>
              <a:rPr lang="fa-IR" altLang="en-US" sz="2800" dirty="0">
                <a:solidFill>
                  <a:srgbClr val="C00000"/>
                </a:solidFill>
                <a:cs typeface="B Nazanin" panose="00000400000000000000" pitchFamily="2" charset="-78"/>
              </a:rPr>
              <a:t> </a:t>
            </a:r>
            <a:r>
              <a:rPr lang="fa-IR" altLang="en-US" sz="2800" dirty="0">
                <a:cs typeface="B Nazanin" panose="00000400000000000000" pitchFamily="2" charset="-78"/>
              </a:rPr>
              <a:t>و </a:t>
            </a:r>
            <a:r>
              <a:rPr lang="fa-IR" altLang="en-US" sz="2800" dirty="0" smtClean="0">
                <a:cs typeface="B Nazanin" panose="00000400000000000000" pitchFamily="2" charset="-78"/>
              </a:rPr>
              <a:t>همكاران  </a:t>
            </a:r>
            <a:r>
              <a:rPr lang="fa-IR" altLang="en-US" sz="2800" dirty="0">
                <a:cs typeface="B Nazanin" panose="00000400000000000000" pitchFamily="2" charset="-78"/>
              </a:rPr>
              <a:t>2005). </a:t>
            </a:r>
            <a:endParaRPr lang="en-US" altLang="en-US" sz="2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17</a:t>
            </a:fld>
            <a:endParaRPr lang="en-US"/>
          </a:p>
        </p:txBody>
      </p:sp>
    </p:spTree>
    <p:extLst>
      <p:ext uri="{BB962C8B-B14F-4D97-AF65-F5344CB8AC3E}">
        <p14:creationId xmlns:p14="http://schemas.microsoft.com/office/powerpoint/2010/main" val="25729282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itr" panose="00000700000000000000" pitchFamily="2" charset="-78"/>
              </a:rPr>
              <a:t>استنتاج از تعاریف</a:t>
            </a:r>
            <a:endParaRPr lang="en-US" dirty="0">
              <a:cs typeface="B Titr" panose="00000700000000000000" pitchFamily="2" charset="-78"/>
            </a:endParaRPr>
          </a:p>
        </p:txBody>
      </p:sp>
      <p:sp>
        <p:nvSpPr>
          <p:cNvPr id="3" name="Content Placeholder 2"/>
          <p:cNvSpPr>
            <a:spLocks noGrp="1"/>
          </p:cNvSpPr>
          <p:nvPr>
            <p:ph idx="1"/>
          </p:nvPr>
        </p:nvSpPr>
        <p:spPr/>
        <p:txBody>
          <a:bodyPr>
            <a:normAutofit lnSpcReduction="10000"/>
          </a:bodyPr>
          <a:lstStyle/>
          <a:p>
            <a:pPr algn="r" rtl="1"/>
            <a:endParaRPr lang="fa-IR" altLang="en-US" dirty="0" smtClean="0">
              <a:cs typeface="B Nazanin" panose="00000400000000000000" pitchFamily="2" charset="-78"/>
            </a:endParaRPr>
          </a:p>
          <a:p>
            <a:pPr algn="just" rtl="1"/>
            <a:r>
              <a:rPr lang="fa-IR" dirty="0" smtClean="0">
                <a:cs typeface="B Nazanin" panose="00000400000000000000" pitchFamily="2" charset="-78"/>
              </a:rPr>
              <a:t>یعنی </a:t>
            </a:r>
            <a:r>
              <a:rPr lang="fa-IR" dirty="0">
                <a:cs typeface="B Nazanin" panose="00000400000000000000" pitchFamily="2" charset="-78"/>
              </a:rPr>
              <a:t>بیماریها به طور تصادفی پراکنده نشده </a:t>
            </a:r>
            <a:r>
              <a:rPr lang="fa-IR" dirty="0" smtClean="0">
                <a:cs typeface="B Nazanin" panose="00000400000000000000" pitchFamily="2" charset="-78"/>
              </a:rPr>
              <a:t>اند، بلکه </a:t>
            </a:r>
            <a:r>
              <a:rPr lang="fa-IR" dirty="0">
                <a:cs typeface="B Nazanin" panose="00000400000000000000" pitchFamily="2" charset="-78"/>
              </a:rPr>
              <a:t>شیوع بیماری در گروههای فرعی متفاوت است</a:t>
            </a:r>
            <a:r>
              <a:rPr lang="fa-IR" dirty="0" smtClean="0">
                <a:cs typeface="B Nazanin" panose="00000400000000000000" pitchFamily="2" charset="-78"/>
              </a:rPr>
              <a:t>. برخی </a:t>
            </a:r>
            <a:r>
              <a:rPr lang="fa-IR" dirty="0">
                <a:cs typeface="B Nazanin" panose="00000400000000000000" pitchFamily="2" charset="-78"/>
              </a:rPr>
              <a:t>افراد به خاطر خصوصیات شخصی و محیطی خود به طور نسبی در خطر زیادتری هستند.</a:t>
            </a:r>
          </a:p>
          <a:p>
            <a:pPr algn="just" rtl="1"/>
            <a:endParaRPr lang="fa-IR" dirty="0" smtClean="0">
              <a:cs typeface="B Nazanin" panose="00000400000000000000" pitchFamily="2" charset="-78"/>
            </a:endParaRPr>
          </a:p>
          <a:p>
            <a:pPr algn="just" rtl="1"/>
            <a:r>
              <a:rPr lang="fa-IR" dirty="0" smtClean="0">
                <a:cs typeface="B Nazanin" panose="00000400000000000000" pitchFamily="2" charset="-78"/>
              </a:rPr>
              <a:t>اطلاع </a:t>
            </a:r>
            <a:r>
              <a:rPr lang="fa-IR" dirty="0">
                <a:cs typeface="B Nazanin" panose="00000400000000000000" pitchFamily="2" charset="-78"/>
              </a:rPr>
              <a:t>از این توزیع غیر یکسان بیماری در جامعه، کمک به یافتن عوامل بیماریزا و ایجاد برنامه های کنترل و پیشگیری بیماریها می کند.</a:t>
            </a:r>
          </a:p>
          <a:p>
            <a:pPr algn="just" rtl="1"/>
            <a:endParaRPr lang="fa-IR" dirty="0" smtClean="0">
              <a:cs typeface="B Nazanin" panose="00000400000000000000" pitchFamily="2" charset="-78"/>
            </a:endParaRPr>
          </a:p>
          <a:p>
            <a:pPr algn="just" rtl="1"/>
            <a:r>
              <a:rPr lang="fa-IR" dirty="0" smtClean="0">
                <a:cs typeface="B Nazanin" panose="00000400000000000000" pitchFamily="2" charset="-78"/>
              </a:rPr>
              <a:t>بررسی </a:t>
            </a:r>
            <a:r>
              <a:rPr lang="fa-IR" dirty="0">
                <a:cs typeface="B Nazanin" panose="00000400000000000000" pitchFamily="2" charset="-78"/>
              </a:rPr>
              <a:t>الگوهای بیماری در گروههای مردم و تلاش برای فهمیدن اینکه چرا عده ای به بیماری مبتلا و عده ای مبتلا نمی شوند</a:t>
            </a:r>
            <a:r>
              <a:rPr lang="fa-IR" dirty="0" smtClean="0">
                <a:cs typeface="B Nazanin" panose="00000400000000000000" pitchFamily="2" charset="-78"/>
              </a:rPr>
              <a:t>.</a:t>
            </a:r>
            <a:endParaRPr 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18</a:t>
            </a:fld>
            <a:endParaRPr lang="en-US"/>
          </a:p>
        </p:txBody>
      </p:sp>
    </p:spTree>
    <p:extLst>
      <p:ext uri="{BB962C8B-B14F-4D97-AF65-F5344CB8AC3E}">
        <p14:creationId xmlns:p14="http://schemas.microsoft.com/office/powerpoint/2010/main" val="29719562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itr" panose="00000700000000000000" pitchFamily="2" charset="-78"/>
              </a:rPr>
              <a:t>استنتاج از تعاریف</a:t>
            </a:r>
            <a:endParaRPr lang="en-US" dirty="0">
              <a:cs typeface="B Titr" panose="00000700000000000000" pitchFamily="2" charset="-78"/>
            </a:endParaRPr>
          </a:p>
        </p:txBody>
      </p:sp>
      <p:sp>
        <p:nvSpPr>
          <p:cNvPr id="3" name="Content Placeholder 2"/>
          <p:cNvSpPr>
            <a:spLocks noGrp="1"/>
          </p:cNvSpPr>
          <p:nvPr>
            <p:ph idx="1"/>
          </p:nvPr>
        </p:nvSpPr>
        <p:spPr/>
        <p:txBody>
          <a:bodyPr>
            <a:normAutofit/>
          </a:bodyPr>
          <a:lstStyle/>
          <a:p>
            <a:pPr algn="r" rtl="1"/>
            <a:endParaRPr lang="fa-IR" altLang="en-US" dirty="0" smtClean="0">
              <a:cs typeface="B Nazanin" panose="00000400000000000000" pitchFamily="2" charset="-78"/>
            </a:endParaRPr>
          </a:p>
          <a:p>
            <a:pPr algn="r" rtl="1">
              <a:lnSpc>
                <a:spcPct val="80000"/>
              </a:lnSpc>
            </a:pPr>
            <a:r>
              <a:rPr lang="fa-IR" altLang="en-US" dirty="0" smtClean="0">
                <a:cs typeface="B Nazanin" panose="00000400000000000000" pitchFamily="2" charset="-78"/>
              </a:rPr>
              <a:t>بر </a:t>
            </a:r>
            <a:r>
              <a:rPr lang="fa-IR" altLang="en-US" dirty="0">
                <a:solidFill>
                  <a:srgbClr val="C00000"/>
                </a:solidFill>
                <a:cs typeface="B Nazanin" panose="00000400000000000000" pitchFamily="2" charset="-78"/>
              </a:rPr>
              <a:t>گروه</a:t>
            </a:r>
            <a:r>
              <a:rPr lang="fa-IR" altLang="en-US" dirty="0">
                <a:cs typeface="B Nazanin" panose="00000400000000000000" pitchFamily="2" charset="-78"/>
              </a:rPr>
              <a:t> </a:t>
            </a:r>
            <a:r>
              <a:rPr lang="fa-IR" altLang="en-US" dirty="0" smtClean="0">
                <a:cs typeface="B Nazanin" panose="00000400000000000000" pitchFamily="2" charset="-78"/>
              </a:rPr>
              <a:t>تاکید دارد </a:t>
            </a:r>
            <a:r>
              <a:rPr lang="fa-IR" altLang="en-US" dirty="0">
                <a:cs typeface="B Nazanin" panose="00000400000000000000" pitchFamily="2" charset="-78"/>
              </a:rPr>
              <a:t>نه فرد</a:t>
            </a:r>
          </a:p>
          <a:p>
            <a:pPr algn="r" rtl="1">
              <a:lnSpc>
                <a:spcPct val="80000"/>
              </a:lnSpc>
            </a:pPr>
            <a:endParaRPr lang="fa-IR" altLang="en-US" dirty="0" smtClean="0">
              <a:cs typeface="B Nazanin" panose="00000400000000000000" pitchFamily="2" charset="-78"/>
            </a:endParaRPr>
          </a:p>
          <a:p>
            <a:pPr algn="r" rtl="1">
              <a:lnSpc>
                <a:spcPct val="80000"/>
              </a:lnSpc>
            </a:pPr>
            <a:r>
              <a:rPr lang="fa-IR" altLang="en-US" dirty="0" smtClean="0">
                <a:cs typeface="B Nazanin" panose="00000400000000000000" pitchFamily="2" charset="-78"/>
              </a:rPr>
              <a:t>اپيدميولوژي </a:t>
            </a:r>
            <a:r>
              <a:rPr lang="fa-IR" altLang="en-US" dirty="0">
                <a:cs typeface="B Nazanin" panose="00000400000000000000" pitchFamily="2" charset="-78"/>
              </a:rPr>
              <a:t>علم </a:t>
            </a:r>
            <a:r>
              <a:rPr lang="fa-IR" altLang="en-US" dirty="0">
                <a:solidFill>
                  <a:srgbClr val="C00000"/>
                </a:solidFill>
                <a:cs typeface="B Nazanin" panose="00000400000000000000" pitchFamily="2" charset="-78"/>
              </a:rPr>
              <a:t>كميت</a:t>
            </a:r>
            <a:r>
              <a:rPr lang="fa-IR" altLang="en-US" dirty="0">
                <a:cs typeface="B Nazanin" panose="00000400000000000000" pitchFamily="2" charset="-78"/>
              </a:rPr>
              <a:t> هاست </a:t>
            </a:r>
            <a:r>
              <a:rPr lang="fa-IR" altLang="en-US" dirty="0" smtClean="0">
                <a:cs typeface="B Nazanin" panose="00000400000000000000" pitchFamily="2" charset="-78"/>
              </a:rPr>
              <a:t>و </a:t>
            </a:r>
            <a:r>
              <a:rPr lang="fa-IR" altLang="en-US" dirty="0">
                <a:cs typeface="B Nazanin" panose="00000400000000000000" pitchFamily="2" charset="-78"/>
              </a:rPr>
              <a:t>با اندازه ها و اندازه گيري ها سر و كار دارد.</a:t>
            </a:r>
          </a:p>
          <a:p>
            <a:pPr algn="r" rtl="1">
              <a:lnSpc>
                <a:spcPct val="80000"/>
              </a:lnSpc>
            </a:pPr>
            <a:endParaRPr lang="fa-IR" altLang="en-US" dirty="0" smtClean="0">
              <a:cs typeface="B Nazanin" panose="00000400000000000000" pitchFamily="2" charset="-78"/>
            </a:endParaRPr>
          </a:p>
          <a:p>
            <a:pPr algn="r" rtl="1">
              <a:lnSpc>
                <a:spcPct val="80000"/>
              </a:lnSpc>
            </a:pPr>
            <a:r>
              <a:rPr lang="fa-IR" altLang="en-US" dirty="0" smtClean="0">
                <a:cs typeface="B Nazanin" panose="00000400000000000000" pitchFamily="2" charset="-78"/>
              </a:rPr>
              <a:t>علم </a:t>
            </a:r>
            <a:r>
              <a:rPr lang="fa-IR" altLang="en-US" dirty="0">
                <a:cs typeface="B Nazanin" panose="00000400000000000000" pitchFamily="2" charset="-78"/>
              </a:rPr>
              <a:t>بررسي </a:t>
            </a:r>
            <a:r>
              <a:rPr lang="fa-IR" altLang="en-US" dirty="0">
                <a:solidFill>
                  <a:srgbClr val="C00000"/>
                </a:solidFill>
                <a:cs typeface="B Nazanin" panose="00000400000000000000" pitchFamily="2" charset="-78"/>
              </a:rPr>
              <a:t>ارتباط </a:t>
            </a:r>
            <a:r>
              <a:rPr lang="fa-IR" altLang="en-US" dirty="0" smtClean="0">
                <a:solidFill>
                  <a:srgbClr val="C00000"/>
                </a:solidFill>
                <a:cs typeface="B Nazanin" panose="00000400000000000000" pitchFamily="2" charset="-78"/>
              </a:rPr>
              <a:t>ها، </a:t>
            </a:r>
            <a:r>
              <a:rPr lang="fa-IR" altLang="en-US" dirty="0">
                <a:solidFill>
                  <a:srgbClr val="C00000"/>
                </a:solidFill>
                <a:cs typeface="B Nazanin" panose="00000400000000000000" pitchFamily="2" charset="-78"/>
              </a:rPr>
              <a:t>اختلاف ها، </a:t>
            </a:r>
            <a:r>
              <a:rPr lang="fa-IR" altLang="en-US" dirty="0" smtClean="0">
                <a:solidFill>
                  <a:srgbClr val="C00000"/>
                </a:solidFill>
                <a:cs typeface="B Nazanin" panose="00000400000000000000" pitchFamily="2" charset="-78"/>
              </a:rPr>
              <a:t>و </a:t>
            </a:r>
            <a:r>
              <a:rPr lang="fa-IR" altLang="en-US" dirty="0">
                <a:solidFill>
                  <a:srgbClr val="C00000"/>
                </a:solidFill>
                <a:cs typeface="B Nazanin" panose="00000400000000000000" pitchFamily="2" charset="-78"/>
              </a:rPr>
              <a:t>تغييرات روند و الگوي سلامت و بيماري</a:t>
            </a:r>
            <a:r>
              <a:rPr lang="fa-IR" altLang="en-US" dirty="0">
                <a:cs typeface="B Nazanin" panose="00000400000000000000" pitchFamily="2" charset="-78"/>
              </a:rPr>
              <a:t> در جمعيت هاي انساني است. </a:t>
            </a:r>
            <a:endParaRPr lang="en-US" altLang="en-US" dirty="0">
              <a:cs typeface="B Nazanin" panose="00000400000000000000" pitchFamily="2" charset="-78"/>
            </a:endParaRPr>
          </a:p>
          <a:p>
            <a:pPr algn="r" rtl="1">
              <a:lnSpc>
                <a:spcPct val="80000"/>
              </a:lnSpc>
            </a:pPr>
            <a:endParaRPr lang="en-US" alt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19</a:t>
            </a:fld>
            <a:endParaRPr lang="en-US"/>
          </a:p>
        </p:txBody>
      </p:sp>
    </p:spTree>
    <p:extLst>
      <p:ext uri="{BB962C8B-B14F-4D97-AF65-F5344CB8AC3E}">
        <p14:creationId xmlns:p14="http://schemas.microsoft.com/office/powerpoint/2010/main" val="15042042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rtl="1"/>
            <a:r>
              <a:rPr lang="fa-IR" dirty="0" smtClean="0">
                <a:cs typeface="B Titr" panose="00000700000000000000" pitchFamily="2" charset="-78"/>
              </a:rPr>
              <a:t>کلیات اپیدمیولوژی</a:t>
            </a:r>
            <a:endParaRPr lang="en-US" dirty="0">
              <a:cs typeface="B Titr" panose="00000700000000000000" pitchFamily="2" charset="-78"/>
            </a:endParaRPr>
          </a:p>
        </p:txBody>
      </p:sp>
      <p:sp>
        <p:nvSpPr>
          <p:cNvPr id="3" name="Subtitle 2"/>
          <p:cNvSpPr>
            <a:spLocks noGrp="1"/>
          </p:cNvSpPr>
          <p:nvPr>
            <p:ph type="subTitle" idx="1"/>
          </p:nvPr>
        </p:nvSpPr>
        <p:spPr>
          <a:xfrm>
            <a:off x="533400" y="3962400"/>
            <a:ext cx="7854696" cy="1752600"/>
          </a:xfrm>
        </p:spPr>
        <p:txBody>
          <a:bodyPr>
            <a:normAutofit/>
          </a:bodyPr>
          <a:lstStyle/>
          <a:p>
            <a:pPr algn="ctr" rtl="1"/>
            <a:endParaRPr lang="en-US" sz="3200" b="1" dirty="0">
              <a:cs typeface="B Nazanin" panose="00000400000000000000" pitchFamily="2" charset="-78"/>
            </a:endParaRPr>
          </a:p>
        </p:txBody>
      </p:sp>
    </p:spTree>
    <p:extLst>
      <p:ext uri="{BB962C8B-B14F-4D97-AF65-F5344CB8AC3E}">
        <p14:creationId xmlns:p14="http://schemas.microsoft.com/office/powerpoint/2010/main" val="17339522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itr" panose="00000700000000000000" pitchFamily="2" charset="-78"/>
              </a:rPr>
              <a:t>استنتاج از تعاریف</a:t>
            </a:r>
            <a:endParaRPr lang="en-US" dirty="0">
              <a:cs typeface="B Titr" panose="00000700000000000000" pitchFamily="2" charset="-78"/>
            </a:endParaRPr>
          </a:p>
        </p:txBody>
      </p:sp>
      <p:sp>
        <p:nvSpPr>
          <p:cNvPr id="3" name="Content Placeholder 2"/>
          <p:cNvSpPr>
            <a:spLocks noGrp="1"/>
          </p:cNvSpPr>
          <p:nvPr>
            <p:ph idx="1"/>
          </p:nvPr>
        </p:nvSpPr>
        <p:spPr/>
        <p:txBody>
          <a:bodyPr>
            <a:normAutofit/>
          </a:bodyPr>
          <a:lstStyle/>
          <a:p>
            <a:pPr algn="r" rtl="1"/>
            <a:endParaRPr lang="fa-IR" altLang="en-US" dirty="0" smtClean="0">
              <a:cs typeface="B Nazanin" panose="00000400000000000000" pitchFamily="2" charset="-78"/>
            </a:endParaRPr>
          </a:p>
          <a:p>
            <a:pPr algn="r" rtl="1">
              <a:lnSpc>
                <a:spcPct val="80000"/>
              </a:lnSpc>
            </a:pPr>
            <a:r>
              <a:rPr lang="fa-IR" altLang="en-US" dirty="0">
                <a:cs typeface="B Nazanin" panose="00000400000000000000" pitchFamily="2" charset="-78"/>
              </a:rPr>
              <a:t>علم بررسي </a:t>
            </a:r>
            <a:r>
              <a:rPr lang="fa-IR" altLang="en-US" dirty="0">
                <a:solidFill>
                  <a:srgbClr val="C00000"/>
                </a:solidFill>
                <a:cs typeface="B Nazanin" panose="00000400000000000000" pitchFamily="2" charset="-78"/>
              </a:rPr>
              <a:t>تفاوت</a:t>
            </a:r>
            <a:r>
              <a:rPr lang="fa-IR" altLang="en-US" dirty="0">
                <a:cs typeface="B Nazanin" panose="00000400000000000000" pitchFamily="2" charset="-78"/>
              </a:rPr>
              <a:t> و </a:t>
            </a:r>
            <a:r>
              <a:rPr lang="fa-IR" altLang="en-US" dirty="0">
                <a:solidFill>
                  <a:srgbClr val="C00000"/>
                </a:solidFill>
                <a:cs typeface="B Nazanin" panose="00000400000000000000" pitchFamily="2" charset="-78"/>
              </a:rPr>
              <a:t>مقايسه</a:t>
            </a:r>
            <a:r>
              <a:rPr lang="fa-IR" altLang="en-US" dirty="0">
                <a:cs typeface="B Nazanin" panose="00000400000000000000" pitchFamily="2" charset="-78"/>
              </a:rPr>
              <a:t> </a:t>
            </a:r>
            <a:r>
              <a:rPr lang="en-US" altLang="en-US" dirty="0">
                <a:cs typeface="B Nazanin" panose="00000400000000000000" pitchFamily="2" charset="-78"/>
              </a:rPr>
              <a:t>(Compare &amp; Contrast)</a:t>
            </a:r>
            <a:r>
              <a:rPr lang="fa-IR" altLang="en-US" dirty="0">
                <a:cs typeface="B Nazanin" panose="00000400000000000000" pitchFamily="2" charset="-78"/>
              </a:rPr>
              <a:t> سلامتي </a:t>
            </a:r>
            <a:r>
              <a:rPr lang="fa-IR" altLang="en-US" dirty="0" smtClean="0">
                <a:cs typeface="B Nazanin" panose="00000400000000000000" pitchFamily="2" charset="-78"/>
              </a:rPr>
              <a:t>و بيماري </a:t>
            </a:r>
            <a:r>
              <a:rPr lang="fa-IR" altLang="en-US" dirty="0">
                <a:cs typeface="B Nazanin" panose="00000400000000000000" pitchFamily="2" charset="-78"/>
              </a:rPr>
              <a:t>در جوامع انساني است</a:t>
            </a:r>
            <a:r>
              <a:rPr lang="en-US" altLang="en-US" dirty="0">
                <a:cs typeface="B Nazanin" panose="00000400000000000000" pitchFamily="2" charset="-78"/>
              </a:rPr>
              <a:t>.</a:t>
            </a:r>
            <a:endParaRPr lang="fa-IR" altLang="en-US" dirty="0">
              <a:cs typeface="B Nazanin" panose="00000400000000000000" pitchFamily="2" charset="-78"/>
            </a:endParaRPr>
          </a:p>
          <a:p>
            <a:pPr algn="r" rtl="1">
              <a:lnSpc>
                <a:spcPct val="80000"/>
              </a:lnSpc>
            </a:pPr>
            <a:endParaRPr lang="fa-IR" altLang="en-US" dirty="0" smtClean="0">
              <a:cs typeface="B Nazanin" panose="00000400000000000000" pitchFamily="2" charset="-78"/>
            </a:endParaRPr>
          </a:p>
          <a:p>
            <a:pPr algn="r" rtl="1">
              <a:lnSpc>
                <a:spcPct val="80000"/>
              </a:lnSpc>
            </a:pPr>
            <a:r>
              <a:rPr lang="fa-IR" altLang="en-US" dirty="0" smtClean="0">
                <a:cs typeface="B Nazanin" panose="00000400000000000000" pitchFamily="2" charset="-78"/>
              </a:rPr>
              <a:t>فقط </a:t>
            </a:r>
            <a:r>
              <a:rPr lang="fa-IR" altLang="en-US" dirty="0">
                <a:cs typeface="B Nazanin" panose="00000400000000000000" pitchFamily="2" charset="-78"/>
              </a:rPr>
              <a:t>به </a:t>
            </a:r>
            <a:r>
              <a:rPr lang="fa-IR" altLang="en-US" dirty="0">
                <a:solidFill>
                  <a:srgbClr val="C00000"/>
                </a:solidFill>
                <a:cs typeface="B Nazanin" panose="00000400000000000000" pitchFamily="2" charset="-78"/>
              </a:rPr>
              <a:t>بيماري</a:t>
            </a:r>
            <a:r>
              <a:rPr lang="fa-IR" altLang="en-US" dirty="0">
                <a:cs typeface="B Nazanin" panose="00000400000000000000" pitchFamily="2" charset="-78"/>
              </a:rPr>
              <a:t> و </a:t>
            </a:r>
            <a:r>
              <a:rPr lang="fa-IR" altLang="en-US" dirty="0">
                <a:solidFill>
                  <a:srgbClr val="C00000"/>
                </a:solidFill>
                <a:cs typeface="B Nazanin" panose="00000400000000000000" pitchFamily="2" charset="-78"/>
              </a:rPr>
              <a:t>ناتواني</a:t>
            </a:r>
            <a:r>
              <a:rPr lang="fa-IR" altLang="en-US" dirty="0">
                <a:cs typeface="B Nazanin" panose="00000400000000000000" pitchFamily="2" charset="-78"/>
              </a:rPr>
              <a:t> توجه ندارد و </a:t>
            </a:r>
            <a:r>
              <a:rPr lang="fa-IR" altLang="en-US" dirty="0">
                <a:solidFill>
                  <a:srgbClr val="C00000"/>
                </a:solidFill>
                <a:cs typeface="B Nazanin" panose="00000400000000000000" pitchFamily="2" charset="-78"/>
              </a:rPr>
              <a:t>سلامتي</a:t>
            </a:r>
            <a:r>
              <a:rPr lang="fa-IR" altLang="en-US" dirty="0">
                <a:cs typeface="B Nazanin" panose="00000400000000000000" pitchFamily="2" charset="-78"/>
              </a:rPr>
              <a:t> و </a:t>
            </a:r>
            <a:r>
              <a:rPr lang="fa-IR" altLang="en-US" dirty="0">
                <a:solidFill>
                  <a:srgbClr val="C00000"/>
                </a:solidFill>
                <a:cs typeface="B Nazanin" panose="00000400000000000000" pitchFamily="2" charset="-78"/>
              </a:rPr>
              <a:t>مرگ</a:t>
            </a:r>
            <a:r>
              <a:rPr lang="fa-IR" altLang="en-US" dirty="0">
                <a:cs typeface="B Nazanin" panose="00000400000000000000" pitchFamily="2" charset="-78"/>
              </a:rPr>
              <a:t> هم در دامنه فعاليت هايش قرار دارد.</a:t>
            </a:r>
          </a:p>
          <a:p>
            <a:pPr algn="r" rtl="1">
              <a:lnSpc>
                <a:spcPct val="80000"/>
              </a:lnSpc>
            </a:pPr>
            <a:endParaRPr lang="fa-IR" altLang="en-US" dirty="0" smtClean="0">
              <a:cs typeface="B Nazanin" panose="00000400000000000000" pitchFamily="2" charset="-78"/>
            </a:endParaRPr>
          </a:p>
          <a:p>
            <a:pPr algn="r" rtl="1">
              <a:lnSpc>
                <a:spcPct val="80000"/>
              </a:lnSpc>
            </a:pPr>
            <a:r>
              <a:rPr lang="fa-IR" altLang="en-US" dirty="0" smtClean="0">
                <a:cs typeface="B Nazanin" panose="00000400000000000000" pitchFamily="2" charset="-78"/>
              </a:rPr>
              <a:t>به </a:t>
            </a:r>
            <a:r>
              <a:rPr lang="fa-IR" altLang="en-US" dirty="0">
                <a:cs typeface="B Nazanin" panose="00000400000000000000" pitchFamily="2" charset="-78"/>
              </a:rPr>
              <a:t>جنبه هاي مختلف </a:t>
            </a:r>
            <a:r>
              <a:rPr lang="fa-IR" altLang="en-US" dirty="0">
                <a:solidFill>
                  <a:srgbClr val="C00000"/>
                </a:solidFill>
                <a:cs typeface="B Nazanin" panose="00000400000000000000" pitchFamily="2" charset="-78"/>
              </a:rPr>
              <a:t>پيشگيري</a:t>
            </a:r>
            <a:r>
              <a:rPr lang="fa-IR" altLang="en-US" dirty="0">
                <a:cs typeface="B Nazanin" panose="00000400000000000000" pitchFamily="2" charset="-78"/>
              </a:rPr>
              <a:t> توجه دارد.  </a:t>
            </a:r>
          </a:p>
          <a:p>
            <a:pPr algn="r" rtl="1">
              <a:lnSpc>
                <a:spcPct val="80000"/>
              </a:lnSpc>
            </a:pPr>
            <a:endParaRPr lang="fa-IR" altLang="en-US" dirty="0" smtClean="0">
              <a:cs typeface="B Nazanin" panose="00000400000000000000" pitchFamily="2" charset="-78"/>
            </a:endParaRPr>
          </a:p>
          <a:p>
            <a:pPr algn="r" rtl="1">
              <a:lnSpc>
                <a:spcPct val="80000"/>
              </a:lnSpc>
            </a:pPr>
            <a:r>
              <a:rPr lang="fa-IR" altLang="en-US" dirty="0" smtClean="0">
                <a:cs typeface="B Nazanin" panose="00000400000000000000" pitchFamily="2" charset="-78"/>
              </a:rPr>
              <a:t>هم  </a:t>
            </a:r>
            <a:r>
              <a:rPr lang="fa-IR" altLang="en-US" dirty="0">
                <a:cs typeface="B Nazanin" panose="00000400000000000000" pitchFamily="2" charset="-78"/>
              </a:rPr>
              <a:t>علم (</a:t>
            </a:r>
            <a:r>
              <a:rPr lang="en-US" altLang="en-US" dirty="0">
                <a:cs typeface="B Nazanin" panose="00000400000000000000" pitchFamily="2" charset="-78"/>
              </a:rPr>
              <a:t>Science</a:t>
            </a:r>
            <a:r>
              <a:rPr lang="fa-IR" altLang="en-US" dirty="0">
                <a:cs typeface="B Nazanin" panose="00000400000000000000" pitchFamily="2" charset="-78"/>
              </a:rPr>
              <a:t>)  است و هم عمل (</a:t>
            </a:r>
            <a:r>
              <a:rPr lang="en-US" altLang="en-US" dirty="0">
                <a:cs typeface="B Nazanin" panose="00000400000000000000" pitchFamily="2" charset="-78"/>
              </a:rPr>
              <a:t>Practice</a:t>
            </a:r>
            <a:r>
              <a:rPr lang="fa-IR" altLang="en-US" dirty="0" smtClean="0">
                <a:cs typeface="B Nazanin" panose="00000400000000000000" pitchFamily="2" charset="-78"/>
              </a:rPr>
              <a:t>).</a:t>
            </a:r>
            <a:endParaRPr lang="en-US" alt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20</a:t>
            </a:fld>
            <a:endParaRPr lang="en-US"/>
          </a:p>
        </p:txBody>
      </p:sp>
    </p:spTree>
    <p:extLst>
      <p:ext uri="{BB962C8B-B14F-4D97-AF65-F5344CB8AC3E}">
        <p14:creationId xmlns:p14="http://schemas.microsoft.com/office/powerpoint/2010/main" val="13444301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itr" panose="00000700000000000000" pitchFamily="2" charset="-78"/>
              </a:rPr>
              <a:t>تفاوت اپیدمیولوژی و پزشکی بالینی</a:t>
            </a:r>
            <a:endParaRPr lang="en-US" dirty="0">
              <a:cs typeface="B Titr" panose="00000700000000000000" pitchFamily="2" charset="-78"/>
            </a:endParaRPr>
          </a:p>
        </p:txBody>
      </p:sp>
      <p:sp>
        <p:nvSpPr>
          <p:cNvPr id="3" name="Content Placeholder 2"/>
          <p:cNvSpPr>
            <a:spLocks noGrp="1"/>
          </p:cNvSpPr>
          <p:nvPr>
            <p:ph idx="1"/>
          </p:nvPr>
        </p:nvSpPr>
        <p:spPr/>
        <p:txBody>
          <a:bodyPr>
            <a:normAutofit/>
          </a:bodyPr>
          <a:lstStyle/>
          <a:p>
            <a:pPr algn="r" rtl="1"/>
            <a:endParaRPr lang="fa-IR" altLang="en-US" dirty="0" smtClean="0">
              <a:cs typeface="B Nazanin" panose="00000400000000000000" pitchFamily="2" charset="-78"/>
            </a:endParaRPr>
          </a:p>
          <a:p>
            <a:pPr algn="r" rtl="1"/>
            <a:r>
              <a:rPr lang="fa-IR" dirty="0" smtClean="0">
                <a:cs typeface="B Nazanin" panose="00000400000000000000" pitchFamily="2" charset="-78"/>
              </a:rPr>
              <a:t>واحد </a:t>
            </a:r>
            <a:r>
              <a:rPr lang="fa-IR" dirty="0">
                <a:cs typeface="B Nazanin" panose="00000400000000000000" pitchFamily="2" charset="-78"/>
              </a:rPr>
              <a:t>مطالعه جمعیت است نه فرد.</a:t>
            </a:r>
          </a:p>
          <a:p>
            <a:pPr algn="r" rtl="1"/>
            <a:endParaRPr lang="fa-IR" dirty="0" smtClean="0">
              <a:cs typeface="B Nazanin" panose="00000400000000000000" pitchFamily="2" charset="-78"/>
            </a:endParaRPr>
          </a:p>
          <a:p>
            <a:pPr algn="r" rtl="1"/>
            <a:r>
              <a:rPr lang="fa-IR" dirty="0" smtClean="0">
                <a:cs typeface="B Nazanin" panose="00000400000000000000" pitchFamily="2" charset="-78"/>
              </a:rPr>
              <a:t>بیمار </a:t>
            </a:r>
            <a:r>
              <a:rPr lang="fa-IR" dirty="0">
                <a:cs typeface="B Nazanin" panose="00000400000000000000" pitchFamily="2" charset="-78"/>
              </a:rPr>
              <a:t>به پزشک مراجعه </a:t>
            </a:r>
            <a:r>
              <a:rPr lang="fa-IR" dirty="0" smtClean="0">
                <a:cs typeface="B Nazanin" panose="00000400000000000000" pitchFamily="2" charset="-78"/>
              </a:rPr>
              <a:t>نمی‌کند</a:t>
            </a:r>
            <a:r>
              <a:rPr lang="fa-IR" dirty="0">
                <a:cs typeface="B Nazanin" panose="00000400000000000000" pitchFamily="2" charset="-78"/>
              </a:rPr>
              <a:t>.</a:t>
            </a:r>
          </a:p>
          <a:p>
            <a:pPr algn="r" rtl="1"/>
            <a:endParaRPr lang="fa-IR" dirty="0" smtClean="0">
              <a:cs typeface="B Nazanin" panose="00000400000000000000" pitchFamily="2" charset="-78"/>
            </a:endParaRPr>
          </a:p>
          <a:p>
            <a:pPr algn="r" rtl="1"/>
            <a:r>
              <a:rPr lang="fa-IR" dirty="0" smtClean="0">
                <a:cs typeface="B Nazanin" panose="00000400000000000000" pitchFamily="2" charset="-78"/>
              </a:rPr>
              <a:t>افراد </a:t>
            </a:r>
            <a:r>
              <a:rPr lang="fa-IR" dirty="0">
                <a:cs typeface="B Nazanin" panose="00000400000000000000" pitchFamily="2" charset="-78"/>
              </a:rPr>
              <a:t>سالم نیز مد نظر هستند</a:t>
            </a:r>
            <a:r>
              <a:rPr lang="fa-IR" dirty="0" smtClean="0">
                <a:cs typeface="B Nazanin" panose="00000400000000000000" pitchFamily="2" charset="-78"/>
              </a:rPr>
              <a:t>.</a:t>
            </a:r>
            <a:endParaRPr 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21</a:t>
            </a:fld>
            <a:endParaRPr lang="en-US"/>
          </a:p>
        </p:txBody>
      </p:sp>
    </p:spTree>
    <p:extLst>
      <p:ext uri="{BB962C8B-B14F-4D97-AF65-F5344CB8AC3E}">
        <p14:creationId xmlns:p14="http://schemas.microsoft.com/office/powerpoint/2010/main" val="3171158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Oval 3"/>
          <p:cNvSpPr>
            <a:spLocks noChangeArrowheads="1"/>
          </p:cNvSpPr>
          <p:nvPr/>
        </p:nvSpPr>
        <p:spPr bwMode="auto">
          <a:xfrm>
            <a:off x="1258888" y="1295400"/>
            <a:ext cx="2855912" cy="2895600"/>
          </a:xfrm>
          <a:prstGeom prst="ellipse">
            <a:avLst/>
          </a:prstGeom>
          <a:solidFill>
            <a:srgbClr val="99CCFF"/>
          </a:solidFill>
          <a:ln w="9525">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4000" dirty="0">
                <a:latin typeface="Times New Roman" pitchFamily="18" charset="0"/>
              </a:rPr>
              <a:t>Population</a:t>
            </a:r>
          </a:p>
        </p:txBody>
      </p:sp>
      <p:sp>
        <p:nvSpPr>
          <p:cNvPr id="16388" name="Oval 4"/>
          <p:cNvSpPr>
            <a:spLocks noChangeArrowheads="1"/>
          </p:cNvSpPr>
          <p:nvPr/>
        </p:nvSpPr>
        <p:spPr bwMode="auto">
          <a:xfrm>
            <a:off x="5257800" y="3429000"/>
            <a:ext cx="1066800" cy="1066800"/>
          </a:xfrm>
          <a:prstGeom prst="ellipse">
            <a:avLst/>
          </a:prstGeom>
          <a:solidFill>
            <a:srgbClr val="99CCFF"/>
          </a:solidFill>
          <a:ln w="9525">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400" b="1" dirty="0">
                <a:latin typeface="Times New Roman" pitchFamily="18" charset="0"/>
              </a:rPr>
              <a:t>Sample</a:t>
            </a:r>
          </a:p>
        </p:txBody>
      </p:sp>
      <p:sp>
        <p:nvSpPr>
          <p:cNvPr id="16389" name="Rectangle 5"/>
          <p:cNvSpPr>
            <a:spLocks noChangeArrowheads="1"/>
          </p:cNvSpPr>
          <p:nvPr/>
        </p:nvSpPr>
        <p:spPr bwMode="auto">
          <a:xfrm>
            <a:off x="4067175" y="5373688"/>
            <a:ext cx="2133600" cy="1066800"/>
          </a:xfrm>
          <a:prstGeom prst="rect">
            <a:avLst/>
          </a:prstGeom>
          <a:solidFill>
            <a:schemeClr val="bg1"/>
          </a:solidFill>
          <a:ln w="38100">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3200">
                <a:latin typeface="Times New Roman" pitchFamily="18" charset="0"/>
              </a:rPr>
              <a:t>Statistical</a:t>
            </a:r>
          </a:p>
          <a:p>
            <a:pPr algn="ctr" eaLnBrk="1" hangingPunct="1"/>
            <a:r>
              <a:rPr lang="en-US" altLang="en-US" sz="3200">
                <a:latin typeface="Times New Roman" pitchFamily="18" charset="0"/>
              </a:rPr>
              <a:t>Analysis</a:t>
            </a:r>
          </a:p>
        </p:txBody>
      </p:sp>
      <p:sp>
        <p:nvSpPr>
          <p:cNvPr id="16390" name="Rectangle 6"/>
          <p:cNvSpPr>
            <a:spLocks noChangeArrowheads="1"/>
          </p:cNvSpPr>
          <p:nvPr/>
        </p:nvSpPr>
        <p:spPr bwMode="auto">
          <a:xfrm>
            <a:off x="827088" y="5589588"/>
            <a:ext cx="2233612" cy="609600"/>
          </a:xfrm>
          <a:prstGeom prst="rect">
            <a:avLst/>
          </a:prstGeom>
          <a:solidFill>
            <a:schemeClr val="bg1"/>
          </a:solidFill>
          <a:ln w="38100">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3200">
                <a:latin typeface="Times New Roman" pitchFamily="18" charset="0"/>
              </a:rPr>
              <a:t>Conclusions</a:t>
            </a:r>
          </a:p>
        </p:txBody>
      </p:sp>
      <p:sp>
        <p:nvSpPr>
          <p:cNvPr id="16391" name="Line 7"/>
          <p:cNvSpPr>
            <a:spLocks noChangeShapeType="1"/>
          </p:cNvSpPr>
          <p:nvPr/>
        </p:nvSpPr>
        <p:spPr bwMode="auto">
          <a:xfrm flipV="1">
            <a:off x="1524000" y="4191000"/>
            <a:ext cx="381000" cy="12192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392" name="Line 8"/>
          <p:cNvSpPr>
            <a:spLocks noChangeShapeType="1"/>
          </p:cNvSpPr>
          <p:nvPr/>
        </p:nvSpPr>
        <p:spPr bwMode="auto">
          <a:xfrm>
            <a:off x="4343400" y="3124200"/>
            <a:ext cx="914400" cy="5334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393" name="Line 9"/>
          <p:cNvSpPr>
            <a:spLocks noChangeShapeType="1"/>
          </p:cNvSpPr>
          <p:nvPr/>
        </p:nvSpPr>
        <p:spPr bwMode="auto">
          <a:xfrm flipH="1">
            <a:off x="5029200" y="4495800"/>
            <a:ext cx="457200" cy="8382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394" name="Line 10"/>
          <p:cNvSpPr>
            <a:spLocks noChangeShapeType="1"/>
          </p:cNvSpPr>
          <p:nvPr/>
        </p:nvSpPr>
        <p:spPr bwMode="auto">
          <a:xfrm flipH="1">
            <a:off x="3348038" y="5805488"/>
            <a:ext cx="512762" cy="95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16395" name="Picture 11" descr="BD06111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7400" y="1398588"/>
            <a:ext cx="2819400" cy="248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6" name="Text Box 12"/>
          <p:cNvSpPr txBox="1">
            <a:spLocks noChangeArrowheads="1"/>
          </p:cNvSpPr>
          <p:nvPr/>
        </p:nvSpPr>
        <p:spPr bwMode="auto">
          <a:xfrm>
            <a:off x="6934200" y="3810000"/>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2400" b="1" i="1" dirty="0">
                <a:latin typeface="Times New Roman" pitchFamily="18" charset="0"/>
              </a:rPr>
              <a:t>Investigation</a:t>
            </a:r>
          </a:p>
        </p:txBody>
      </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2725168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endParaRPr lang="en-US" dirty="0">
              <a:cs typeface="B Titr" panose="00000700000000000000" pitchFamily="2" charset="-78"/>
            </a:endParaRPr>
          </a:p>
        </p:txBody>
      </p:sp>
      <p:sp>
        <p:nvSpPr>
          <p:cNvPr id="3" name="Content Placeholder 2"/>
          <p:cNvSpPr>
            <a:spLocks noGrp="1"/>
          </p:cNvSpPr>
          <p:nvPr>
            <p:ph idx="1"/>
          </p:nvPr>
        </p:nvSpPr>
        <p:spPr/>
        <p:txBody>
          <a:bodyPr>
            <a:normAutofit/>
          </a:bodyPr>
          <a:lstStyle/>
          <a:p>
            <a:pPr algn="ctr" rtl="1"/>
            <a:endParaRPr lang="fa-IR" altLang="en-US" sz="3600" dirty="0" smtClean="0">
              <a:cs typeface="B Nazanin" panose="00000400000000000000" pitchFamily="2" charset="-78"/>
            </a:endParaRPr>
          </a:p>
          <a:p>
            <a:pPr marL="0" indent="0" algn="ctr" rtl="1">
              <a:lnSpc>
                <a:spcPct val="150000"/>
              </a:lnSpc>
              <a:buNone/>
            </a:pPr>
            <a:r>
              <a:rPr lang="ar-SA" sz="4000" b="1" dirty="0">
                <a:solidFill>
                  <a:srgbClr val="C00000"/>
                </a:solidFill>
                <a:cs typeface="B Titr" pitchFamily="2" charset="-78"/>
              </a:rPr>
              <a:t>مهمترین تلاش</a:t>
            </a:r>
            <a:r>
              <a:rPr lang="ar-SA" sz="4000" b="1" dirty="0">
                <a:solidFill>
                  <a:srgbClr val="C00000"/>
                </a:solidFill>
                <a:cs typeface="Arial" charset="0"/>
              </a:rPr>
              <a:t>‌</a:t>
            </a:r>
            <a:r>
              <a:rPr lang="ar-SA" sz="4000" b="1" dirty="0">
                <a:solidFill>
                  <a:srgbClr val="C00000"/>
                </a:solidFill>
                <a:cs typeface="B Titr" pitchFamily="2" charset="-78"/>
              </a:rPr>
              <a:t>های تاریخي زيربنايي در توسعه علم </a:t>
            </a:r>
            <a:r>
              <a:rPr lang="ar-SA" sz="4000" b="1" dirty="0" smtClean="0">
                <a:solidFill>
                  <a:srgbClr val="C00000"/>
                </a:solidFill>
                <a:cs typeface="B Titr" pitchFamily="2" charset="-78"/>
              </a:rPr>
              <a:t>اپیدمیولوژی</a:t>
            </a:r>
            <a:endParaRPr lang="en-US" sz="4000" b="1" dirty="0">
              <a:solidFill>
                <a:srgbClr val="C00000"/>
              </a:solidFill>
              <a:cs typeface="B Titr"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23</a:t>
            </a:fld>
            <a:endParaRPr lang="en-US"/>
          </a:p>
        </p:txBody>
      </p:sp>
    </p:spTree>
    <p:extLst>
      <p:ext uri="{BB962C8B-B14F-4D97-AF65-F5344CB8AC3E}">
        <p14:creationId xmlns:p14="http://schemas.microsoft.com/office/powerpoint/2010/main" val="18796745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cs typeface="B Titr" panose="00000700000000000000" pitchFamily="2" charset="-78"/>
              </a:rPr>
              <a:t>John </a:t>
            </a:r>
            <a:r>
              <a:rPr lang="en-US" b="1" dirty="0" err="1" smtClean="0">
                <a:cs typeface="B Titr" panose="00000700000000000000" pitchFamily="2" charset="-78"/>
              </a:rPr>
              <a:t>Graunt</a:t>
            </a:r>
            <a:endParaRPr lang="en-US" b="1" dirty="0">
              <a:cs typeface="B Titr" panose="00000700000000000000" pitchFamily="2" charset="-78"/>
            </a:endParaRPr>
          </a:p>
        </p:txBody>
      </p:sp>
      <p:sp>
        <p:nvSpPr>
          <p:cNvPr id="3" name="Content Placeholder 2"/>
          <p:cNvSpPr>
            <a:spLocks noGrp="1"/>
          </p:cNvSpPr>
          <p:nvPr>
            <p:ph idx="1"/>
          </p:nvPr>
        </p:nvSpPr>
        <p:spPr>
          <a:xfrm>
            <a:off x="2286000" y="1935480"/>
            <a:ext cx="6400800" cy="4389120"/>
          </a:xfrm>
        </p:spPr>
        <p:txBody>
          <a:bodyPr>
            <a:normAutofit fontScale="70000" lnSpcReduction="20000"/>
          </a:bodyPr>
          <a:lstStyle/>
          <a:p>
            <a:pPr algn="r" rtl="1"/>
            <a:endParaRPr lang="fa-IR" altLang="en-US" dirty="0" smtClean="0">
              <a:cs typeface="B Nazanin" panose="00000400000000000000" pitchFamily="2" charset="-78"/>
            </a:endParaRPr>
          </a:p>
          <a:p>
            <a:pPr algn="r" rtl="1">
              <a:lnSpc>
                <a:spcPct val="150000"/>
              </a:lnSpc>
            </a:pPr>
            <a:r>
              <a:rPr lang="fa-IR" altLang="en-US" sz="3100" dirty="0">
                <a:cs typeface="B Nazanin" panose="00000400000000000000" pitchFamily="2" charset="-78"/>
              </a:rPr>
              <a:t>جان گرانت (</a:t>
            </a:r>
            <a:r>
              <a:rPr lang="en-US" altLang="en-US" sz="3100" dirty="0">
                <a:cs typeface="B Nazanin" panose="00000400000000000000" pitchFamily="2" charset="-78"/>
              </a:rPr>
              <a:t>J </a:t>
            </a:r>
            <a:r>
              <a:rPr lang="en-US" altLang="en-US" sz="3100" dirty="0" err="1">
                <a:cs typeface="B Nazanin" panose="00000400000000000000" pitchFamily="2" charset="-78"/>
              </a:rPr>
              <a:t>Graunt</a:t>
            </a:r>
            <a:r>
              <a:rPr lang="en-US" altLang="en-US" sz="3100" dirty="0">
                <a:cs typeface="B Nazanin" panose="00000400000000000000" pitchFamily="2" charset="-78"/>
              </a:rPr>
              <a:t>, 1620-1674</a:t>
            </a:r>
            <a:r>
              <a:rPr lang="fa-IR" altLang="en-US" sz="3100" dirty="0">
                <a:cs typeface="B Nazanin" panose="00000400000000000000" pitchFamily="2" charset="-78"/>
              </a:rPr>
              <a:t>)  آمارهاي مربوط به تولد و مرگ در لندن را تحليل كرد و  اندازه هاي بيماري را محاسبه نمود. </a:t>
            </a:r>
            <a:endParaRPr lang="fa-IR" altLang="en-US" sz="3100" dirty="0" smtClean="0">
              <a:cs typeface="B Nazanin" panose="00000400000000000000" pitchFamily="2" charset="-78"/>
            </a:endParaRPr>
          </a:p>
          <a:p>
            <a:pPr algn="r" rtl="1">
              <a:lnSpc>
                <a:spcPct val="150000"/>
              </a:lnSpc>
            </a:pPr>
            <a:r>
              <a:rPr lang="fa-IR" altLang="en-US" sz="3100" dirty="0" smtClean="0">
                <a:cs typeface="B Nazanin" panose="00000400000000000000" pitchFamily="2" charset="-78"/>
              </a:rPr>
              <a:t>گرانت در سال 1662 با مرتب کردن داده های میرایی، استنتاج هایی راجع به میرایی و باروری در جمعیت های انسانی نمود و متوجه تولد زیادتر نوزادان پسر، مرگ زیاد شیرخواران و تغییرات فصلی در میرایی شد.</a:t>
            </a:r>
          </a:p>
          <a:p>
            <a:pPr algn="r" rtl="1">
              <a:lnSpc>
                <a:spcPct val="150000"/>
              </a:lnSpc>
            </a:pPr>
            <a:r>
              <a:rPr lang="fa-IR" altLang="en-US" sz="3100" dirty="0" smtClean="0">
                <a:cs typeface="B Nazanin" panose="00000400000000000000" pitchFamily="2" charset="-78"/>
              </a:rPr>
              <a:t>گرانت سعی کرد علل میرایی ازبیماریهای حاد و مزمن را از هم متمایز سازد و تفاوت های شهری- روستایی در میرایی را مشخص نماید.</a:t>
            </a:r>
            <a:endParaRPr lang="en-US" altLang="en-US" sz="31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24</a:t>
            </a:fld>
            <a:endParaRPr lang="en-US"/>
          </a:p>
        </p:txBody>
      </p:sp>
      <p:pic>
        <p:nvPicPr>
          <p:cNvPr id="1026" name="Picture 2" descr="C:\Users\Asus\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2285999"/>
            <a:ext cx="2209800" cy="3429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81714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228600"/>
            <a:ext cx="8229600" cy="1143000"/>
          </a:xfrm>
        </p:spPr>
        <p:txBody>
          <a:bodyPr/>
          <a:lstStyle/>
          <a:p>
            <a:pPr eaLnBrk="1" hangingPunct="1"/>
            <a:r>
              <a:rPr lang="en-US" altLang="en-US" dirty="0" smtClean="0"/>
              <a:t> </a:t>
            </a:r>
            <a:r>
              <a:rPr lang="en-US" altLang="en-US" b="1" dirty="0" smtClean="0"/>
              <a:t>Edward Jenner </a:t>
            </a:r>
          </a:p>
        </p:txBody>
      </p:sp>
      <p:sp>
        <p:nvSpPr>
          <p:cNvPr id="18435" name="Rectangle 3"/>
          <p:cNvSpPr>
            <a:spLocks noGrp="1" noChangeArrowheads="1"/>
          </p:cNvSpPr>
          <p:nvPr>
            <p:ph type="body" idx="1"/>
          </p:nvPr>
        </p:nvSpPr>
        <p:spPr>
          <a:xfrm>
            <a:off x="3352800" y="2830512"/>
            <a:ext cx="5292725" cy="3417888"/>
          </a:xfrm>
        </p:spPr>
        <p:txBody>
          <a:bodyPr/>
          <a:lstStyle/>
          <a:p>
            <a:pPr>
              <a:lnSpc>
                <a:spcPct val="90000"/>
              </a:lnSpc>
            </a:pPr>
            <a:r>
              <a:rPr lang="en-US" altLang="en-US" sz="2400" b="1" dirty="0" smtClean="0">
                <a:solidFill>
                  <a:schemeClr val="tx1"/>
                </a:solidFill>
              </a:rPr>
              <a:t>"vaccination" is derived from </a:t>
            </a:r>
            <a:r>
              <a:rPr lang="en-US" altLang="en-US" sz="2400" b="1" dirty="0" err="1" smtClean="0">
                <a:solidFill>
                  <a:schemeClr val="tx1"/>
                </a:solidFill>
              </a:rPr>
              <a:t>vacca</a:t>
            </a:r>
            <a:r>
              <a:rPr lang="en-US" altLang="en-US" sz="2400" b="1" dirty="0" smtClean="0">
                <a:solidFill>
                  <a:schemeClr val="tx1"/>
                </a:solidFill>
              </a:rPr>
              <a:t>, the Latin word for "cow</a:t>
            </a:r>
            <a:r>
              <a:rPr lang="en-US" altLang="en-US" sz="2400" b="1" dirty="0" smtClean="0"/>
              <a:t>."</a:t>
            </a:r>
            <a:r>
              <a:rPr lang="en-US" altLang="en-US" sz="2400" b="1" dirty="0" smtClean="0">
                <a:solidFill>
                  <a:schemeClr val="tx1"/>
                </a:solidFill>
              </a:rPr>
              <a:t> </a:t>
            </a:r>
            <a:endParaRPr lang="fa-IR" altLang="en-US" sz="2400" b="1" dirty="0" smtClean="0">
              <a:solidFill>
                <a:schemeClr val="tx1"/>
              </a:solidFill>
              <a:cs typeface="B Mitra" pitchFamily="2" charset="-78"/>
            </a:endParaRPr>
          </a:p>
          <a:p>
            <a:pPr eaLnBrk="1" hangingPunct="1">
              <a:lnSpc>
                <a:spcPct val="90000"/>
              </a:lnSpc>
            </a:pPr>
            <a:r>
              <a:rPr lang="en-US" altLang="en-US" sz="2400" b="1" dirty="0" smtClean="0">
                <a:solidFill>
                  <a:schemeClr val="tx1"/>
                </a:solidFill>
              </a:rPr>
              <a:t>In 1980, the WHO certified that smallpox had been eradicated. </a:t>
            </a:r>
          </a:p>
          <a:p>
            <a:pPr eaLnBrk="1" hangingPunct="1">
              <a:lnSpc>
                <a:spcPct val="90000"/>
              </a:lnSpc>
            </a:pPr>
            <a:r>
              <a:rPr lang="en-US" altLang="en-US" sz="2400" b="1" dirty="0" smtClean="0">
                <a:solidFill>
                  <a:schemeClr val="tx1"/>
                </a:solidFill>
              </a:rPr>
              <a:t>The WHO estimated that 350 million new cases had been prevented during the preceding 20 years. </a:t>
            </a:r>
          </a:p>
        </p:txBody>
      </p:sp>
      <p:pic>
        <p:nvPicPr>
          <p:cNvPr id="1843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852738"/>
            <a:ext cx="2878137"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Rectangle 6"/>
          <p:cNvSpPr>
            <a:spLocks noChangeArrowheads="1"/>
          </p:cNvSpPr>
          <p:nvPr/>
        </p:nvSpPr>
        <p:spPr bwMode="auto">
          <a:xfrm>
            <a:off x="684213" y="1655763"/>
            <a:ext cx="8459787" cy="93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rtl="1" eaLnBrk="1" hangingPunct="1">
              <a:lnSpc>
                <a:spcPct val="90000"/>
              </a:lnSpc>
              <a:spcBef>
                <a:spcPct val="20000"/>
              </a:spcBef>
              <a:buFontTx/>
              <a:buChar char="•"/>
            </a:pPr>
            <a:r>
              <a:rPr lang="fa-IR" altLang="en-US" sz="3200" dirty="0">
                <a:cs typeface="B Nazanin" panose="00000400000000000000" pitchFamily="2" charset="-78"/>
              </a:rPr>
              <a:t>ادوارد جنر متولد سال 1749 کاشف واکسن آبله مطالعاتی اپیدمیولوژیک انجام داد.</a:t>
            </a:r>
          </a:p>
        </p:txBody>
      </p:sp>
    </p:spTree>
    <p:extLst>
      <p:ext uri="{BB962C8B-B14F-4D97-AF65-F5344CB8AC3E}">
        <p14:creationId xmlns:p14="http://schemas.microsoft.com/office/powerpoint/2010/main" val="25835798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533400" y="5715000"/>
            <a:ext cx="81724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b="1" dirty="0"/>
              <a:t>Painting of the first vaccination. (Roses DF: From Hunter and the great pox to Jenner and smallpox. </a:t>
            </a:r>
          </a:p>
        </p:txBody>
      </p:sp>
      <p:pic>
        <p:nvPicPr>
          <p:cNvPr id="194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
            <a:ext cx="5410200" cy="577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05348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itr" panose="00000700000000000000" pitchFamily="2" charset="-78"/>
              </a:rPr>
              <a:t>ابداع قرنطینه</a:t>
            </a:r>
            <a:endParaRPr lang="en-US" dirty="0">
              <a:cs typeface="B Titr" panose="00000700000000000000" pitchFamily="2" charset="-78"/>
            </a:endParaRPr>
          </a:p>
        </p:txBody>
      </p:sp>
      <p:sp>
        <p:nvSpPr>
          <p:cNvPr id="3" name="Content Placeholder 2"/>
          <p:cNvSpPr>
            <a:spLocks noGrp="1"/>
          </p:cNvSpPr>
          <p:nvPr>
            <p:ph idx="1"/>
          </p:nvPr>
        </p:nvSpPr>
        <p:spPr/>
        <p:txBody>
          <a:bodyPr>
            <a:normAutofit/>
          </a:bodyPr>
          <a:lstStyle/>
          <a:p>
            <a:pPr algn="r" rtl="1">
              <a:lnSpc>
                <a:spcPct val="150000"/>
              </a:lnSpc>
            </a:pPr>
            <a:endParaRPr lang="fa-IR" altLang="en-US" dirty="0" smtClean="0">
              <a:cs typeface="B Nazanin" panose="00000400000000000000" pitchFamily="2" charset="-78"/>
            </a:endParaRPr>
          </a:p>
          <a:p>
            <a:pPr algn="r" rtl="1">
              <a:lnSpc>
                <a:spcPct val="150000"/>
              </a:lnSpc>
            </a:pPr>
            <a:r>
              <a:rPr lang="fa-IR" altLang="en-US" dirty="0">
                <a:cs typeface="B Nazanin" panose="00000400000000000000" pitchFamily="2" charset="-78"/>
              </a:rPr>
              <a:t>ابداع قرنطينه</a:t>
            </a:r>
            <a:r>
              <a:rPr lang="en-US" altLang="en-US" dirty="0">
                <a:cs typeface="B Nazanin" panose="00000400000000000000" pitchFamily="2" charset="-78"/>
              </a:rPr>
              <a:t> quarantine </a:t>
            </a:r>
            <a:r>
              <a:rPr lang="ar-SA" altLang="en-US" dirty="0">
                <a:cs typeface="B Nazanin" panose="00000400000000000000" pitchFamily="2" charset="-78"/>
              </a:rPr>
              <a:t>در قرن چهاردهم توسط ونيزي ها كه براي محافظت مردم از اپيدمي هاي طاعون</a:t>
            </a:r>
            <a:r>
              <a:rPr lang="en-US" altLang="en-US" dirty="0">
                <a:cs typeface="B Nazanin" panose="00000400000000000000" pitchFamily="2" charset="-78"/>
              </a:rPr>
              <a:t> </a:t>
            </a:r>
            <a:r>
              <a:rPr lang="fa-IR" altLang="en-US" dirty="0">
                <a:cs typeface="B Nazanin" panose="00000400000000000000" pitchFamily="2" charset="-78"/>
              </a:rPr>
              <a:t>انجام شد از تلاش هاي بسيار مهم بشر در عرصه اپيدميولوژي بود. در آن زمان براي اطمينان از عدم انتقال بيماري طاعون به </a:t>
            </a:r>
            <a:r>
              <a:rPr lang="fa-IR" altLang="en-US" dirty="0" smtClean="0">
                <a:cs typeface="B Nazanin" panose="00000400000000000000" pitchFamily="2" charset="-78"/>
              </a:rPr>
              <a:t>ونيز  به </a:t>
            </a:r>
            <a:r>
              <a:rPr lang="fa-IR" altLang="en-US" dirty="0">
                <a:cs typeface="B Nazanin" panose="00000400000000000000" pitchFamily="2" charset="-78"/>
              </a:rPr>
              <a:t>كشتي هايي كه از </a:t>
            </a:r>
            <a:r>
              <a:rPr lang="fa-IR" altLang="en-US" dirty="0" smtClean="0">
                <a:cs typeface="B Nazanin" panose="00000400000000000000" pitchFamily="2" charset="-78"/>
              </a:rPr>
              <a:t>مناطق آلوده </a:t>
            </a:r>
            <a:r>
              <a:rPr lang="fa-IR" altLang="en-US" dirty="0">
                <a:cs typeface="B Nazanin" panose="00000400000000000000" pitchFamily="2" charset="-78"/>
              </a:rPr>
              <a:t>به </a:t>
            </a:r>
            <a:r>
              <a:rPr lang="fa-IR" altLang="en-US" dirty="0" smtClean="0">
                <a:cs typeface="B Nazanin" panose="00000400000000000000" pitchFamily="2" charset="-78"/>
              </a:rPr>
              <a:t>آنجا </a:t>
            </a:r>
            <a:r>
              <a:rPr lang="fa-IR" altLang="en-US" dirty="0">
                <a:cs typeface="B Nazanin" panose="00000400000000000000" pitchFamily="2" charset="-78"/>
              </a:rPr>
              <a:t>مي‌آمدند تا 40 روز اجازه ورود نمي دادند. ريشه قرنطينه از كلمات ايتاليايي</a:t>
            </a:r>
            <a:r>
              <a:rPr lang="en-US" altLang="en-US" i="1" dirty="0" err="1">
                <a:cs typeface="B Nazanin" panose="00000400000000000000" pitchFamily="2" charset="-78"/>
              </a:rPr>
              <a:t>quaranta</a:t>
            </a:r>
            <a:r>
              <a:rPr lang="en-US" altLang="en-US" i="1" dirty="0">
                <a:cs typeface="B Nazanin" panose="00000400000000000000" pitchFamily="2" charset="-78"/>
              </a:rPr>
              <a:t> </a:t>
            </a:r>
            <a:r>
              <a:rPr lang="en-US" altLang="en-US" i="1" dirty="0" err="1">
                <a:cs typeface="B Nazanin" panose="00000400000000000000" pitchFamily="2" charset="-78"/>
              </a:rPr>
              <a:t>giorni</a:t>
            </a:r>
            <a:r>
              <a:rPr lang="en-US" altLang="en-US" i="1" dirty="0">
                <a:cs typeface="B Nazanin" panose="00000400000000000000" pitchFamily="2" charset="-78"/>
              </a:rPr>
              <a:t> </a:t>
            </a:r>
            <a:r>
              <a:rPr lang="fa-IR" altLang="en-US" i="1" dirty="0">
                <a:cs typeface="B Nazanin" panose="00000400000000000000" pitchFamily="2" charset="-78"/>
              </a:rPr>
              <a:t> </a:t>
            </a:r>
            <a:r>
              <a:rPr lang="fa-IR" altLang="en-US" dirty="0">
                <a:cs typeface="B Nazanin" panose="00000400000000000000" pitchFamily="2" charset="-78"/>
              </a:rPr>
              <a:t>به معناي 40</a:t>
            </a:r>
            <a:r>
              <a:rPr lang="en-US" altLang="en-US" i="1" dirty="0">
                <a:cs typeface="B Nazanin" panose="00000400000000000000" pitchFamily="2" charset="-78"/>
              </a:rPr>
              <a:t> </a:t>
            </a:r>
            <a:r>
              <a:rPr lang="fa-IR" altLang="en-US" dirty="0">
                <a:cs typeface="B Nazanin" panose="00000400000000000000" pitchFamily="2" charset="-78"/>
              </a:rPr>
              <a:t>روز گرفته شده است</a:t>
            </a:r>
            <a:r>
              <a:rPr lang="fa-IR" altLang="en-US" dirty="0" smtClean="0">
                <a:cs typeface="B Nazanin" panose="00000400000000000000" pitchFamily="2" charset="-78"/>
              </a:rPr>
              <a:t>.</a:t>
            </a:r>
            <a:endParaRPr 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27</a:t>
            </a:fld>
            <a:endParaRPr lang="en-US"/>
          </a:p>
        </p:txBody>
      </p:sp>
    </p:spTree>
    <p:extLst>
      <p:ext uri="{BB962C8B-B14F-4D97-AF65-F5344CB8AC3E}">
        <p14:creationId xmlns:p14="http://schemas.microsoft.com/office/powerpoint/2010/main" val="22541999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cs typeface="B Titr" panose="00000700000000000000" pitchFamily="2" charset="-78"/>
              </a:rPr>
              <a:t>James Lind</a:t>
            </a:r>
            <a:endParaRPr lang="en-US" b="1" dirty="0">
              <a:cs typeface="B Titr" panose="00000700000000000000" pitchFamily="2" charset="-78"/>
            </a:endParaRPr>
          </a:p>
        </p:txBody>
      </p:sp>
      <p:sp>
        <p:nvSpPr>
          <p:cNvPr id="3" name="Content Placeholder 2"/>
          <p:cNvSpPr>
            <a:spLocks noGrp="1"/>
          </p:cNvSpPr>
          <p:nvPr>
            <p:ph idx="1"/>
          </p:nvPr>
        </p:nvSpPr>
        <p:spPr>
          <a:xfrm>
            <a:off x="3505200" y="1935480"/>
            <a:ext cx="5181600" cy="4389120"/>
          </a:xfrm>
        </p:spPr>
        <p:txBody>
          <a:bodyPr>
            <a:normAutofit fontScale="92500"/>
          </a:bodyPr>
          <a:lstStyle/>
          <a:p>
            <a:pPr algn="r" rtl="1"/>
            <a:endParaRPr lang="fa-IR" altLang="en-US" dirty="0" smtClean="0">
              <a:cs typeface="B Nazanin" panose="00000400000000000000" pitchFamily="2" charset="-78"/>
            </a:endParaRPr>
          </a:p>
          <a:p>
            <a:pPr algn="r" rtl="1">
              <a:lnSpc>
                <a:spcPct val="150000"/>
              </a:lnSpc>
            </a:pPr>
            <a:r>
              <a:rPr lang="fa-IR" altLang="en-US" dirty="0" smtClean="0">
                <a:cs typeface="B Nazanin" panose="00000400000000000000" pitchFamily="2" charset="-78"/>
              </a:rPr>
              <a:t>جيمز </a:t>
            </a:r>
            <a:r>
              <a:rPr lang="fa-IR" altLang="en-US" dirty="0">
                <a:cs typeface="B Nazanin" panose="00000400000000000000" pitchFamily="2" charset="-78"/>
              </a:rPr>
              <a:t>ليند</a:t>
            </a:r>
            <a:r>
              <a:rPr lang="en-US" altLang="en-US" dirty="0">
                <a:cs typeface="B Nazanin" panose="00000400000000000000" pitchFamily="2" charset="-78"/>
              </a:rPr>
              <a:t> (J. Lind</a:t>
            </a:r>
            <a:r>
              <a:rPr lang="en-US" altLang="en-US" dirty="0" smtClean="0">
                <a:cs typeface="B Nazanin" panose="00000400000000000000" pitchFamily="2" charset="-78"/>
              </a:rPr>
              <a:t>, 1716 </a:t>
            </a:r>
            <a:r>
              <a:rPr lang="en-US" altLang="en-US" dirty="0">
                <a:cs typeface="B Nazanin" panose="00000400000000000000" pitchFamily="2" charset="-78"/>
              </a:rPr>
              <a:t>– 1794) </a:t>
            </a:r>
            <a:r>
              <a:rPr lang="fa-IR" altLang="en-US" dirty="0">
                <a:cs typeface="B Nazanin" panose="00000400000000000000" pitchFamily="2" charset="-78"/>
              </a:rPr>
              <a:t>جراح نيروي دريايي اسكاتلند، </a:t>
            </a:r>
            <a:r>
              <a:rPr lang="fa-IR" altLang="en-US" dirty="0">
                <a:solidFill>
                  <a:srgbClr val="000099"/>
                </a:solidFill>
                <a:cs typeface="B Nazanin" panose="00000400000000000000" pitchFamily="2" charset="-78"/>
              </a:rPr>
              <a:t>اولين كارآزمايي باليني تجربي</a:t>
            </a:r>
            <a:r>
              <a:rPr lang="fa-IR" altLang="en-US" dirty="0">
                <a:cs typeface="B Nazanin" panose="00000400000000000000" pitchFamily="2" charset="-78"/>
              </a:rPr>
              <a:t> را در سال 1747 براي درمان اسكوربوت (كمبود ويتامين ث) انجام داد. او با افزودن ميوه تازه و مواد غذايي حاوي ويتامين ث به رژيم غذايي دريانوردان انگليسي اين بيماري را تحت كنترل </a:t>
            </a:r>
            <a:r>
              <a:rPr lang="fa-IR" altLang="en-US" dirty="0" smtClean="0">
                <a:cs typeface="B Nazanin" panose="00000400000000000000" pitchFamily="2" charset="-78"/>
              </a:rPr>
              <a:t>درآورد.</a:t>
            </a:r>
            <a:endParaRPr lang="en-US" alt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28</a:t>
            </a:fld>
            <a:endParaRPr lang="en-US"/>
          </a:p>
        </p:txBody>
      </p:sp>
      <p:pic>
        <p:nvPicPr>
          <p:cNvPr id="5" name="Picture 3" descr="James Lind"/>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638175" y="2514600"/>
            <a:ext cx="266934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770731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normAutofit/>
          </a:bodyPr>
          <a:lstStyle/>
          <a:p>
            <a:fld id="{1335CBEC-C8FD-4E58-816B-8DD5BD70042B}" type="slidenum">
              <a:rPr lang="en-US"/>
              <a:pPr/>
              <a:t>29</a:t>
            </a:fld>
            <a:endParaRPr lang="en-US"/>
          </a:p>
        </p:txBody>
      </p:sp>
      <p:pic>
        <p:nvPicPr>
          <p:cNvPr id="18435" name="Picture 3"/>
          <p:cNvPicPr>
            <a:picLocks noGrp="1" noChangeAspect="1" noChangeArrowheads="1"/>
          </p:cNvPicPr>
          <p:nvPr>
            <p:ph sz="quarter" idx="1"/>
          </p:nvPr>
        </p:nvPicPr>
        <p:blipFill>
          <a:blip r:embed="rId2"/>
          <a:srcRect/>
          <a:stretch>
            <a:fillRect/>
          </a:stretch>
        </p:blipFill>
        <p:spPr>
          <a:xfrm>
            <a:off x="250825" y="333375"/>
            <a:ext cx="8642350" cy="6264275"/>
          </a:xfrm>
        </p:spPr>
      </p:pic>
    </p:spTree>
    <p:extLst>
      <p:ext uri="{BB962C8B-B14F-4D97-AF65-F5344CB8AC3E}">
        <p14:creationId xmlns:p14="http://schemas.microsoft.com/office/powerpoint/2010/main" val="3513973585"/>
      </p:ext>
    </p:extLst>
  </p:cSld>
  <p:clrMapOvr>
    <a:masterClrMapping/>
  </p:clrMapOvr>
  <p:transition>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dirty="0">
                <a:cs typeface="B Titr" panose="00000700000000000000" pitchFamily="2" charset="-78"/>
              </a:rPr>
              <a:t>منابع این </a:t>
            </a:r>
            <a:r>
              <a:rPr lang="fa-IR" dirty="0" smtClean="0">
                <a:cs typeface="B Titr" panose="00000700000000000000" pitchFamily="2" charset="-78"/>
              </a:rPr>
              <a:t>درس</a:t>
            </a:r>
            <a:endParaRPr lang="en-US" dirty="0">
              <a:cs typeface="B Titr" panose="00000700000000000000" pitchFamily="2" charset="-78"/>
            </a:endParaRPr>
          </a:p>
        </p:txBody>
      </p:sp>
      <p:sp>
        <p:nvSpPr>
          <p:cNvPr id="3" name="Content Placeholder 2"/>
          <p:cNvSpPr>
            <a:spLocks noGrp="1"/>
          </p:cNvSpPr>
          <p:nvPr>
            <p:ph idx="1"/>
          </p:nvPr>
        </p:nvSpPr>
        <p:spPr/>
        <p:txBody>
          <a:bodyPr/>
          <a:lstStyle/>
          <a:p>
            <a:pPr algn="r" rtl="1"/>
            <a:r>
              <a:rPr lang="fa-IR" dirty="0" smtClean="0">
                <a:cs typeface="B Nazanin" panose="00000400000000000000" pitchFamily="2" charset="-78"/>
              </a:rPr>
              <a:t>اپیدمیولوژی، نویسنده: لئون گوردیس، مترجمین: دکتر حسین صباغیان و دکتر کورش هلاکوئی نائینی، آخرین ویرایش</a:t>
            </a:r>
          </a:p>
          <a:p>
            <a:pPr algn="r" rtl="1"/>
            <a:endParaRPr lang="fa-IR" dirty="0">
              <a:cs typeface="B Nazanin" panose="00000400000000000000" pitchFamily="2" charset="-78"/>
            </a:endParaRPr>
          </a:p>
          <a:p>
            <a:pPr algn="r" rtl="1"/>
            <a:r>
              <a:rPr lang="fa-IR" dirty="0" smtClean="0">
                <a:cs typeface="B Nazanin" panose="00000400000000000000" pitchFamily="2" charset="-78"/>
              </a:rPr>
              <a:t>اصول اپیدمیولوژی، نویسنده: مازنر و بان، مترجم: دکتر محسن جانقربانی، آخرین ویرایش</a:t>
            </a:r>
            <a:endParaRPr 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3</a:t>
            </a:fld>
            <a:endParaRPr lang="en-US"/>
          </a:p>
        </p:txBody>
      </p:sp>
    </p:spTree>
    <p:extLst>
      <p:ext uri="{BB962C8B-B14F-4D97-AF65-F5344CB8AC3E}">
        <p14:creationId xmlns:p14="http://schemas.microsoft.com/office/powerpoint/2010/main" val="35728323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normAutofit/>
          </a:bodyPr>
          <a:lstStyle/>
          <a:p>
            <a:fld id="{66964073-061E-4DB0-A50F-0799DD02162B}" type="slidenum">
              <a:rPr lang="en-US"/>
              <a:pPr/>
              <a:t>30</a:t>
            </a:fld>
            <a:endParaRPr lang="en-US"/>
          </a:p>
        </p:txBody>
      </p:sp>
      <p:pic>
        <p:nvPicPr>
          <p:cNvPr id="19459" name="Picture 3"/>
          <p:cNvPicPr>
            <a:picLocks noGrp="1" noChangeAspect="1" noChangeArrowheads="1"/>
          </p:cNvPicPr>
          <p:nvPr>
            <p:ph sz="quarter" idx="1"/>
          </p:nvPr>
        </p:nvPicPr>
        <p:blipFill>
          <a:blip r:embed="rId2"/>
          <a:srcRect/>
          <a:stretch>
            <a:fillRect/>
          </a:stretch>
        </p:blipFill>
        <p:spPr>
          <a:xfrm>
            <a:off x="250825" y="188913"/>
            <a:ext cx="8713788" cy="6408737"/>
          </a:xfrm>
        </p:spPr>
      </p:pic>
    </p:spTree>
    <p:extLst>
      <p:ext uri="{BB962C8B-B14F-4D97-AF65-F5344CB8AC3E}">
        <p14:creationId xmlns:p14="http://schemas.microsoft.com/office/powerpoint/2010/main" val="2828179503"/>
      </p:ext>
    </p:extLst>
  </p:cSld>
  <p:clrMapOvr>
    <a:masterClrMapping/>
  </p:clrMapOvr>
  <p:transition>
    <p:comb/>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cs typeface="B Titr" panose="00000700000000000000" pitchFamily="2" charset="-78"/>
              </a:rPr>
              <a:t>William Farr</a:t>
            </a:r>
            <a:endParaRPr lang="en-US" b="1" dirty="0">
              <a:cs typeface="B Titr" panose="00000700000000000000" pitchFamily="2" charset="-78"/>
            </a:endParaRPr>
          </a:p>
        </p:txBody>
      </p:sp>
      <p:sp>
        <p:nvSpPr>
          <p:cNvPr id="3" name="Content Placeholder 2"/>
          <p:cNvSpPr>
            <a:spLocks noGrp="1"/>
          </p:cNvSpPr>
          <p:nvPr>
            <p:ph idx="1"/>
          </p:nvPr>
        </p:nvSpPr>
        <p:spPr>
          <a:xfrm>
            <a:off x="3962400" y="1935480"/>
            <a:ext cx="4724400" cy="4389120"/>
          </a:xfrm>
        </p:spPr>
        <p:txBody>
          <a:bodyPr>
            <a:normAutofit fontScale="92500"/>
          </a:bodyPr>
          <a:lstStyle/>
          <a:p>
            <a:pPr algn="r" rtl="1"/>
            <a:endParaRPr lang="fa-IR" altLang="en-US" dirty="0" smtClean="0">
              <a:cs typeface="B Nazanin" panose="00000400000000000000" pitchFamily="2" charset="-78"/>
            </a:endParaRPr>
          </a:p>
          <a:p>
            <a:pPr algn="r" rtl="1"/>
            <a:r>
              <a:rPr lang="fa-IR" altLang="en-US" dirty="0">
                <a:cs typeface="B Nazanin" panose="00000400000000000000" pitchFamily="2" charset="-78"/>
              </a:rPr>
              <a:t>در سال 1839 ميلادي ويليام فار</a:t>
            </a:r>
            <a:r>
              <a:rPr lang="en-US" altLang="en-US" dirty="0">
                <a:cs typeface="B Nazanin" panose="00000400000000000000" pitchFamily="2" charset="-78"/>
              </a:rPr>
              <a:t> (W. Farr, 1807-1883)</a:t>
            </a:r>
            <a:r>
              <a:rPr lang="fa-IR" altLang="en-US" dirty="0">
                <a:cs typeface="B Nazanin" panose="00000400000000000000" pitchFamily="2" charset="-78"/>
              </a:rPr>
              <a:t> كه در آن زمان رئيس اداره ثبت احوال انگلستان بود</a:t>
            </a:r>
            <a:r>
              <a:rPr lang="en-US" altLang="en-US" dirty="0">
                <a:cs typeface="B Nazanin" panose="00000400000000000000" pitchFamily="2" charset="-78"/>
              </a:rPr>
              <a:t>، </a:t>
            </a:r>
            <a:r>
              <a:rPr lang="fa-IR" altLang="en-US" dirty="0">
                <a:cs typeface="B Nazanin" panose="00000400000000000000" pitchFamily="2" charset="-78"/>
              </a:rPr>
              <a:t>سيستمي براي جمع آوري و خلاصه كردن داده هاي مربوط به علل مرگها در لندن بنا نهاد. گرچه كه فار اولين كسي نبود كه از علم آمار براي مشخص كردن علت مرگ ها استفاده كرد (اولين فرد ويليام </a:t>
            </a:r>
            <a:r>
              <a:rPr lang="fa-IR" altLang="en-US" dirty="0" smtClean="0">
                <a:cs typeface="B Nazanin" panose="00000400000000000000" pitchFamily="2" charset="-78"/>
              </a:rPr>
              <a:t>هبردن </a:t>
            </a:r>
            <a:r>
              <a:rPr lang="en-US" altLang="en-US" dirty="0" smtClean="0">
                <a:cs typeface="B Nazanin" panose="00000400000000000000" pitchFamily="2" charset="-78"/>
              </a:rPr>
              <a:t> </a:t>
            </a:r>
            <a:r>
              <a:rPr lang="en-US" altLang="en-US" dirty="0">
                <a:cs typeface="B Nazanin" panose="00000400000000000000" pitchFamily="2" charset="-78"/>
              </a:rPr>
              <a:t>W. </a:t>
            </a:r>
            <a:r>
              <a:rPr lang="en-US" altLang="en-US" dirty="0" err="1">
                <a:cs typeface="B Nazanin" panose="00000400000000000000" pitchFamily="2" charset="-78"/>
              </a:rPr>
              <a:t>Heberden</a:t>
            </a:r>
            <a:r>
              <a:rPr lang="ar-SA" altLang="en-US" dirty="0">
                <a:cs typeface="B Nazanin" panose="00000400000000000000" pitchFamily="2" charset="-78"/>
              </a:rPr>
              <a:t> در سال</a:t>
            </a:r>
            <a:r>
              <a:rPr lang="en-US" altLang="en-US" dirty="0">
                <a:cs typeface="B Nazanin" panose="00000400000000000000" pitchFamily="2" charset="-78"/>
              </a:rPr>
              <a:t>  </a:t>
            </a:r>
            <a:r>
              <a:rPr lang="ar-SA" altLang="en-US" dirty="0">
                <a:cs typeface="B Nazanin" panose="00000400000000000000" pitchFamily="2" charset="-78"/>
              </a:rPr>
              <a:t>1734 ميلادي بود</a:t>
            </a:r>
            <a:r>
              <a:rPr lang="fa-IR" altLang="en-US" dirty="0">
                <a:cs typeface="B Nazanin" panose="00000400000000000000" pitchFamily="2" charset="-78"/>
              </a:rPr>
              <a:t>)، لكن او را به نام پدر علم آمار حياتي مي </a:t>
            </a:r>
            <a:r>
              <a:rPr lang="fa-IR" altLang="en-US" dirty="0" smtClean="0">
                <a:cs typeface="B Nazanin" panose="00000400000000000000" pitchFamily="2" charset="-78"/>
              </a:rPr>
              <a:t>شناسند.</a:t>
            </a:r>
            <a:endParaRPr lang="en-US" alt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31</a:t>
            </a:fld>
            <a:endParaRPr lang="en-US"/>
          </a:p>
        </p:txBody>
      </p:sp>
      <p:pic>
        <p:nvPicPr>
          <p:cNvPr id="5" name="Picture 4" descr="http://www.ph.ucla.edu/epi/snow/farr/farr1.gif"/>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609600" y="2125663"/>
            <a:ext cx="3048000" cy="4429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62955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cs typeface="B Titr" panose="00000700000000000000" pitchFamily="2" charset="-78"/>
              </a:rPr>
              <a:t>John Snow</a:t>
            </a:r>
            <a:endParaRPr lang="en-US" b="1" dirty="0">
              <a:cs typeface="B Titr" panose="00000700000000000000" pitchFamily="2" charset="-78"/>
            </a:endParaRPr>
          </a:p>
        </p:txBody>
      </p:sp>
      <p:sp>
        <p:nvSpPr>
          <p:cNvPr id="3" name="Content Placeholder 2"/>
          <p:cNvSpPr>
            <a:spLocks noGrp="1"/>
          </p:cNvSpPr>
          <p:nvPr>
            <p:ph idx="1"/>
          </p:nvPr>
        </p:nvSpPr>
        <p:spPr>
          <a:xfrm>
            <a:off x="3733800" y="1935480"/>
            <a:ext cx="4953000" cy="4389120"/>
          </a:xfrm>
        </p:spPr>
        <p:txBody>
          <a:bodyPr>
            <a:normAutofit/>
          </a:bodyPr>
          <a:lstStyle/>
          <a:p>
            <a:pPr algn="r" rtl="1"/>
            <a:endParaRPr lang="fa-IR" altLang="en-US" dirty="0" smtClean="0">
              <a:cs typeface="B Nazanin" panose="00000400000000000000" pitchFamily="2" charset="-78"/>
            </a:endParaRPr>
          </a:p>
          <a:p>
            <a:pPr algn="r" rtl="1">
              <a:lnSpc>
                <a:spcPct val="80000"/>
              </a:lnSpc>
            </a:pPr>
            <a:r>
              <a:rPr lang="fa-IR" altLang="en-US" dirty="0">
                <a:cs typeface="B Nazanin" panose="00000400000000000000" pitchFamily="2" charset="-78"/>
              </a:rPr>
              <a:t>جان اسنو (</a:t>
            </a:r>
            <a:r>
              <a:rPr lang="en-US" altLang="en-US" dirty="0">
                <a:cs typeface="B Nazanin" panose="00000400000000000000" pitchFamily="2" charset="-78"/>
              </a:rPr>
              <a:t>J Snow, 1813-1858 </a:t>
            </a:r>
            <a:r>
              <a:rPr lang="fa-IR" altLang="en-US" dirty="0">
                <a:cs typeface="B Nazanin" panose="00000400000000000000" pitchFamily="2" charset="-78"/>
              </a:rPr>
              <a:t>) از جمله برجسته ترين دانشمنداني است كه در تاريخ اپيدميولوژي وجود دارند بنابراين وي را به عنوان </a:t>
            </a:r>
            <a:r>
              <a:rPr lang="fa-IR" altLang="en-US" dirty="0">
                <a:solidFill>
                  <a:srgbClr val="C00000"/>
                </a:solidFill>
                <a:cs typeface="B Nazanin" panose="00000400000000000000" pitchFamily="2" charset="-78"/>
              </a:rPr>
              <a:t>پدر اپيدميولوژي مدرن</a:t>
            </a:r>
            <a:r>
              <a:rPr lang="fa-IR" altLang="en-US" dirty="0">
                <a:cs typeface="B Nazanin" panose="00000400000000000000" pitchFamily="2" charset="-78"/>
              </a:rPr>
              <a:t> مي شناسند. او در سال 1849 تا 1854 اولين مطالعه تحليلي اپيدميولوژي را در لندن با آزمودن فرضيه اي در خصوص بيماري وبا انجام داد و از جمله اولين كساني بود كه فهميد ابتلا به بيماري وبا در ارتباط با مصرف آب آلوده است و به اهميت و نقش بهداشت محيط در كنترل و پيشگيري از بيماريها و كنترل اپيدمي ها </a:t>
            </a:r>
            <a:r>
              <a:rPr lang="fa-IR" altLang="en-US" dirty="0" smtClean="0">
                <a:cs typeface="B Nazanin" panose="00000400000000000000" pitchFamily="2" charset="-78"/>
              </a:rPr>
              <a:t>پرداخت.</a:t>
            </a:r>
            <a:endParaRPr lang="en-US" alt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32</a:t>
            </a:fld>
            <a:endParaRPr lang="en-US"/>
          </a:p>
        </p:txBody>
      </p:sp>
      <p:pic>
        <p:nvPicPr>
          <p:cNvPr id="5" name="Picture 4" descr="http://www.ph.ucla.edu/epi/snow/snowphoto1857.jpg"/>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576263" y="2206625"/>
            <a:ext cx="2917825" cy="388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008564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endParaRPr lang="fa-IR" altLang="en-US" smtClean="0"/>
          </a:p>
        </p:txBody>
      </p:sp>
      <p:sp>
        <p:nvSpPr>
          <p:cNvPr id="7171" name="Content Placeholder 2"/>
          <p:cNvSpPr>
            <a:spLocks noGrp="1"/>
          </p:cNvSpPr>
          <p:nvPr>
            <p:ph idx="1"/>
          </p:nvPr>
        </p:nvSpPr>
        <p:spPr/>
        <p:txBody>
          <a:bodyPr/>
          <a:lstStyle/>
          <a:p>
            <a:endParaRPr lang="fa-IR" altLang="en-US" smtClean="0"/>
          </a:p>
        </p:txBody>
      </p:sp>
      <p:graphicFrame>
        <p:nvGraphicFramePr>
          <p:cNvPr id="7172" name="Object 2"/>
          <p:cNvGraphicFramePr>
            <a:graphicFrameLocks noChangeAspect="1"/>
          </p:cNvGraphicFramePr>
          <p:nvPr>
            <p:extLst>
              <p:ext uri="{D42A27DB-BD31-4B8C-83A1-F6EECF244321}">
                <p14:modId xmlns:p14="http://schemas.microsoft.com/office/powerpoint/2010/main" val="149091273"/>
              </p:ext>
            </p:extLst>
          </p:nvPr>
        </p:nvGraphicFramePr>
        <p:xfrm>
          <a:off x="0" y="-171400"/>
          <a:ext cx="9144000" cy="6985000"/>
        </p:xfrm>
        <a:graphic>
          <a:graphicData uri="http://schemas.openxmlformats.org/presentationml/2006/ole">
            <mc:AlternateContent xmlns:mc="http://schemas.openxmlformats.org/markup-compatibility/2006">
              <mc:Choice xmlns:v="urn:schemas-microsoft-com:vml" Requires="v">
                <p:oleObj spid="_x0000_s1046" name="Bitmap Image" r:id="rId3" imgW="5296639" imgH="4161905" progId="PBrush">
                  <p:embed/>
                </p:oleObj>
              </mc:Choice>
              <mc:Fallback>
                <p:oleObj name="Bitmap Image" r:id="rId3" imgW="5296639" imgH="4161905" progId="PBrush">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71400"/>
                        <a:ext cx="9144000" cy="69850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283896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ChangeArrowheads="1"/>
          </p:cNvSpPr>
          <p:nvPr>
            <p:ph type="body" idx="1"/>
          </p:nvPr>
        </p:nvSpPr>
        <p:spPr>
          <a:xfrm>
            <a:off x="274638" y="1691120"/>
            <a:ext cx="8640762" cy="4709680"/>
          </a:xfrm>
        </p:spPr>
        <p:txBody>
          <a:bodyPr/>
          <a:lstStyle/>
          <a:p>
            <a:pPr algn="justLow" rtl="1" eaLnBrk="1" hangingPunct="1"/>
            <a:r>
              <a:rPr lang="fa-IR" altLang="en-US" dirty="0" smtClean="0">
                <a:cs typeface="B Nazanin" pitchFamily="2" charset="-78"/>
              </a:rPr>
              <a:t>اپیدمی وبا در لندن در اواسط قرن 19 قربانیان زیادی می گرفت. جان اسنو به بررسی این اپیدمی پرداخت.</a:t>
            </a:r>
          </a:p>
          <a:p>
            <a:pPr algn="justLow" rtl="1" eaLnBrk="1" hangingPunct="1"/>
            <a:r>
              <a:rPr lang="fa-IR" altLang="en-US" dirty="0" smtClean="0">
                <a:cs typeface="B Nazanin" pitchFamily="2" charset="-78"/>
              </a:rPr>
              <a:t>دو شرکت آبرسانی </a:t>
            </a:r>
            <a:r>
              <a:rPr lang="en-US" altLang="en-US" dirty="0" err="1" smtClean="0">
                <a:cs typeface="B Nazanin" pitchFamily="2" charset="-78"/>
              </a:rPr>
              <a:t>lambeth</a:t>
            </a:r>
            <a:r>
              <a:rPr lang="fa-IR" altLang="en-US" dirty="0" smtClean="0">
                <a:cs typeface="B Nazanin" pitchFamily="2" charset="-78"/>
              </a:rPr>
              <a:t> و </a:t>
            </a:r>
            <a:r>
              <a:rPr lang="en-US" altLang="en-US" dirty="0" err="1" smtClean="0">
                <a:cs typeface="B Nazanin" pitchFamily="2" charset="-78"/>
              </a:rPr>
              <a:t>southwark</a:t>
            </a:r>
            <a:r>
              <a:rPr lang="en-US" altLang="en-US" dirty="0" smtClean="0">
                <a:cs typeface="B Nazanin" pitchFamily="2" charset="-78"/>
              </a:rPr>
              <a:t> &amp; </a:t>
            </a:r>
            <a:r>
              <a:rPr lang="en-US" altLang="en-US" dirty="0" err="1" smtClean="0">
                <a:cs typeface="B Nazanin" pitchFamily="2" charset="-78"/>
              </a:rPr>
              <a:t>vauxhall</a:t>
            </a:r>
            <a:r>
              <a:rPr lang="fa-IR" altLang="en-US" dirty="0" smtClean="0">
                <a:cs typeface="B Nazanin" pitchFamily="2" charset="-78"/>
              </a:rPr>
              <a:t>، از پایین دست رود تایمز که آلوده با فاضلاب بود آب لندن را تامین می کردند. </a:t>
            </a:r>
          </a:p>
          <a:p>
            <a:pPr algn="justLow" rtl="1" eaLnBrk="1" hangingPunct="1"/>
            <a:r>
              <a:rPr lang="fa-IR" altLang="en-US" dirty="0" smtClean="0">
                <a:cs typeface="B Nazanin" pitchFamily="2" charset="-78"/>
              </a:rPr>
              <a:t>در سال 1849 شرکت لامبث محل تأمین آب را به بالای رودخانه تغییر داد.</a:t>
            </a:r>
          </a:p>
          <a:p>
            <a:pPr algn="justLow" rtl="1" eaLnBrk="1" hangingPunct="1"/>
            <a:r>
              <a:rPr lang="fa-IR" altLang="en-US" dirty="0" smtClean="0">
                <a:cs typeface="B Nazanin" pitchFamily="2" charset="-78"/>
              </a:rPr>
              <a:t>جان اسنو پیش بینی کرد که افرادی که از این شرکت آب می گیرند مرگ و میر کمتری در اثر وبا خواهند داشت.</a:t>
            </a:r>
          </a:p>
          <a:p>
            <a:pPr algn="justLow" rtl="1" eaLnBrk="1" hangingPunct="1">
              <a:buFont typeface="Wingdings" pitchFamily="2" charset="2"/>
              <a:buNone/>
            </a:pPr>
            <a:endParaRPr lang="fa-IR" altLang="en-US" dirty="0" smtClean="0">
              <a:cs typeface="B Nazanin" pitchFamily="2" charset="-78"/>
            </a:endParaRPr>
          </a:p>
          <a:p>
            <a:pPr algn="ctr" rtl="1" eaLnBrk="1" hangingPunct="1">
              <a:buFont typeface="Wingdings" pitchFamily="2" charset="2"/>
              <a:buNone/>
            </a:pPr>
            <a:r>
              <a:rPr lang="fa-IR" altLang="en-US" dirty="0" smtClean="0">
                <a:cs typeface="B Nazanin" pitchFamily="2" charset="-78"/>
              </a:rPr>
              <a:t>وی یک مطالعه را آغاز کرد:</a:t>
            </a:r>
            <a:endParaRPr lang="en-US" altLang="en-US" dirty="0" smtClean="0">
              <a:cs typeface="B Nazanin" pitchFamily="2" charset="-78"/>
            </a:endParaRPr>
          </a:p>
        </p:txBody>
      </p:sp>
    </p:spTree>
    <p:extLst>
      <p:ext uri="{BB962C8B-B14F-4D97-AF65-F5344CB8AC3E}">
        <p14:creationId xmlns:p14="http://schemas.microsoft.com/office/powerpoint/2010/main" val="16697755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50882">
                                            <p:txEl>
                                              <p:pRg st="2" end="2"/>
                                            </p:txEl>
                                          </p:spTgt>
                                        </p:tgtEl>
                                        <p:attrNameLst>
                                          <p:attrName>style.visibility</p:attrName>
                                        </p:attrNameLst>
                                      </p:cBhvr>
                                      <p:to>
                                        <p:strVal val="visible"/>
                                      </p:to>
                                    </p:set>
                                    <p:anim calcmode="lin" valueType="num">
                                      <p:cBhvr additive="base">
                                        <p:cTn id="7" dur="500" fill="hold"/>
                                        <p:tgtEl>
                                          <p:spTgt spid="25088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088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0882">
                                            <p:txEl>
                                              <p:pRg st="3" end="3"/>
                                            </p:txEl>
                                          </p:spTgt>
                                        </p:tgtEl>
                                        <p:attrNameLst>
                                          <p:attrName>style.visibility</p:attrName>
                                        </p:attrNameLst>
                                      </p:cBhvr>
                                      <p:to>
                                        <p:strVal val="visible"/>
                                      </p:to>
                                    </p:set>
                                    <p:anim calcmode="lin" valueType="num">
                                      <p:cBhvr additive="base">
                                        <p:cTn id="13" dur="500" fill="hold"/>
                                        <p:tgtEl>
                                          <p:spTgt spid="25088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088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50882">
                                            <p:txEl>
                                              <p:pRg st="5" end="5"/>
                                            </p:txEl>
                                          </p:spTgt>
                                        </p:tgtEl>
                                        <p:attrNameLst>
                                          <p:attrName>style.visibility</p:attrName>
                                        </p:attrNameLst>
                                      </p:cBhvr>
                                      <p:to>
                                        <p:strVal val="visible"/>
                                      </p:to>
                                    </p:set>
                                    <p:anim calcmode="lin" valueType="num">
                                      <p:cBhvr additive="base">
                                        <p:cTn id="19" dur="500" fill="hold"/>
                                        <p:tgtEl>
                                          <p:spTgt spid="25088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088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B6EEB48-5569-46EA-A8ED-FD68A94A2A37}" type="slidenum">
              <a:rPr lang="ar-SA" altLang="en-US" smtClean="0">
                <a:solidFill>
                  <a:schemeClr val="bg1"/>
                </a:solidFill>
              </a:rPr>
              <a:pPr eaLnBrk="1" hangingPunct="1"/>
              <a:t>35</a:t>
            </a:fld>
            <a:endParaRPr lang="en-US" altLang="en-US" smtClean="0">
              <a:solidFill>
                <a:schemeClr val="bg1"/>
              </a:solidFill>
            </a:endParaRPr>
          </a:p>
        </p:txBody>
      </p:sp>
      <p:sp>
        <p:nvSpPr>
          <p:cNvPr id="9219" name="Rectangle 2"/>
          <p:cNvSpPr>
            <a:spLocks noGrp="1" noChangeArrowheads="1"/>
          </p:cNvSpPr>
          <p:nvPr>
            <p:ph type="title"/>
          </p:nvPr>
        </p:nvSpPr>
        <p:spPr/>
        <p:txBody>
          <a:bodyPr/>
          <a:lstStyle/>
          <a:p>
            <a:pPr eaLnBrk="1" hangingPunct="1"/>
            <a:endParaRPr lang="en-US" altLang="en-US" smtClean="0"/>
          </a:p>
        </p:txBody>
      </p:sp>
      <p:pic>
        <p:nvPicPr>
          <p:cNvPr id="9220"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381000" y="990600"/>
            <a:ext cx="8382000" cy="3384550"/>
          </a:xfrm>
        </p:spPr>
      </p:pic>
      <p:sp>
        <p:nvSpPr>
          <p:cNvPr id="251909" name="Rectangle 5"/>
          <p:cNvSpPr>
            <a:spLocks noChangeArrowheads="1"/>
          </p:cNvSpPr>
          <p:nvPr/>
        </p:nvSpPr>
        <p:spPr bwMode="auto">
          <a:xfrm>
            <a:off x="889000" y="4498538"/>
            <a:ext cx="7416800" cy="1292662"/>
          </a:xfrm>
          <a:prstGeom prst="rect">
            <a:avLst/>
          </a:prstGeom>
          <a:noFill/>
          <a:ln>
            <a:noFill/>
          </a:ln>
          <a:effectLst/>
          <a:extLst/>
        </p:spPr>
        <p:txBody>
          <a:bodyPr>
            <a:spAutoFit/>
          </a:bodyPr>
          <a:lstStyle/>
          <a:p>
            <a:pPr algn="r" rtl="1" eaLnBrk="0" hangingPunct="0">
              <a:defRPr/>
            </a:pPr>
            <a:r>
              <a:rPr lang="fa-IR" sz="2600" dirty="0">
                <a:effectLst>
                  <a:outerShdw blurRad="38100" dist="38100" dir="2700000" algn="tl">
                    <a:srgbClr val="C0C0C0"/>
                  </a:outerShdw>
                </a:effectLst>
                <a:latin typeface="Times New Roman" pitchFamily="18" charset="0"/>
                <a:cs typeface="B Nazanin" pitchFamily="2" charset="-78"/>
              </a:rPr>
              <a:t>اسنو در سال 1854 نتیجه گیری کرد که وبا توسط آب آلوده منتقل می شود.</a:t>
            </a:r>
          </a:p>
          <a:p>
            <a:pPr algn="r" rtl="1" eaLnBrk="0" hangingPunct="0">
              <a:defRPr/>
            </a:pPr>
            <a:r>
              <a:rPr lang="fa-IR" sz="2600" dirty="0">
                <a:effectLst>
                  <a:outerShdw blurRad="38100" dist="38100" dir="2700000" algn="tl">
                    <a:srgbClr val="C0C0C0"/>
                  </a:outerShdw>
                </a:effectLst>
                <a:latin typeface="Times New Roman" pitchFamily="18" charset="0"/>
                <a:cs typeface="B Nazanin" pitchFamily="2" charset="-78"/>
              </a:rPr>
              <a:t>آقای کخ، ویبریو کلرا (باکتری عامل وبا) را در سال 1883 کشف کرد.</a:t>
            </a:r>
            <a:endParaRPr lang="en-US" sz="2600" dirty="0">
              <a:effectLst>
                <a:outerShdw blurRad="38100" dist="38100" dir="2700000" algn="tl">
                  <a:srgbClr val="C0C0C0"/>
                </a:outerShdw>
              </a:effectLst>
              <a:latin typeface="Times New Roman" pitchFamily="18" charset="0"/>
              <a:cs typeface="B Nazanin" pitchFamily="2" charset="-78"/>
            </a:endParaRPr>
          </a:p>
        </p:txBody>
      </p:sp>
    </p:spTree>
    <p:extLst>
      <p:ext uri="{BB962C8B-B14F-4D97-AF65-F5344CB8AC3E}">
        <p14:creationId xmlns:p14="http://schemas.microsoft.com/office/powerpoint/2010/main" val="16448404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51909">
                                            <p:txEl>
                                              <p:pRg st="0" end="0"/>
                                            </p:txEl>
                                          </p:spTgt>
                                        </p:tgtEl>
                                        <p:attrNameLst>
                                          <p:attrName>style.visibility</p:attrName>
                                        </p:attrNameLst>
                                      </p:cBhvr>
                                      <p:to>
                                        <p:strVal val="visible"/>
                                      </p:to>
                                    </p:set>
                                    <p:anim calcmode="lin" valueType="num">
                                      <p:cBhvr additive="base">
                                        <p:cTn id="7" dur="500" fill="hold"/>
                                        <p:tgtEl>
                                          <p:spTgt spid="25190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190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51909">
                                            <p:txEl>
                                              <p:pRg st="1" end="1"/>
                                            </p:txEl>
                                          </p:spTgt>
                                        </p:tgtEl>
                                        <p:attrNameLst>
                                          <p:attrName>style.visibility</p:attrName>
                                        </p:attrNameLst>
                                      </p:cBhvr>
                                      <p:to>
                                        <p:strVal val="visible"/>
                                      </p:to>
                                    </p:set>
                                    <p:anim calcmode="lin" valueType="num">
                                      <p:cBhvr additive="base">
                                        <p:cTn id="13" dur="500" fill="hold"/>
                                        <p:tgtEl>
                                          <p:spTgt spid="25190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190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dirty="0" smtClean="0">
                <a:cs typeface="B Titr" panose="00000700000000000000" pitchFamily="2" charset="-78"/>
              </a:rPr>
              <a:t>دو نتیجه گیری مهم اسنو از مطالعه وبا</a:t>
            </a:r>
            <a:endParaRPr lang="en-US" dirty="0">
              <a:cs typeface="B Titr" panose="00000700000000000000" pitchFamily="2" charset="-78"/>
            </a:endParaRPr>
          </a:p>
        </p:txBody>
      </p:sp>
      <p:sp>
        <p:nvSpPr>
          <p:cNvPr id="3" name="Content Placeholder 2"/>
          <p:cNvSpPr>
            <a:spLocks noGrp="1"/>
          </p:cNvSpPr>
          <p:nvPr>
            <p:ph idx="1"/>
          </p:nvPr>
        </p:nvSpPr>
        <p:spPr/>
        <p:txBody>
          <a:bodyPr>
            <a:normAutofit/>
          </a:bodyPr>
          <a:lstStyle/>
          <a:p>
            <a:pPr algn="r" rtl="1"/>
            <a:endParaRPr lang="fa-IR" altLang="en-US" dirty="0" smtClean="0">
              <a:cs typeface="B Nazanin" panose="00000400000000000000" pitchFamily="2" charset="-78"/>
            </a:endParaRPr>
          </a:p>
          <a:p>
            <a:pPr algn="r" rtl="1"/>
            <a:r>
              <a:rPr lang="fa-IR" altLang="en-US" dirty="0">
                <a:cs typeface="B Nazanin" panose="00000400000000000000" pitchFamily="2" charset="-78"/>
              </a:rPr>
              <a:t>بیماری </a:t>
            </a:r>
            <a:r>
              <a:rPr lang="fa-IR" altLang="en-US" dirty="0" smtClean="0">
                <a:cs typeface="B Nazanin" panose="00000400000000000000" pitchFamily="2" charset="-78"/>
              </a:rPr>
              <a:t>وبا </a:t>
            </a:r>
            <a:r>
              <a:rPr lang="fa-IR" altLang="en-US" dirty="0">
                <a:cs typeface="B Nazanin" panose="00000400000000000000" pitchFamily="2" charset="-78"/>
              </a:rPr>
              <a:t>توسط آب منتقل </a:t>
            </a:r>
            <a:r>
              <a:rPr lang="fa-IR" altLang="en-US" dirty="0" smtClean="0">
                <a:cs typeface="B Nazanin" panose="00000400000000000000" pitchFamily="2" charset="-78"/>
              </a:rPr>
              <a:t>می شود </a:t>
            </a:r>
            <a:r>
              <a:rPr lang="fa-IR" altLang="en-US" dirty="0">
                <a:cs typeface="B Nazanin" panose="00000400000000000000" pitchFamily="2" charset="-78"/>
              </a:rPr>
              <a:t>و </a:t>
            </a:r>
            <a:r>
              <a:rPr lang="fa-IR" altLang="en-US" dirty="0" smtClean="0">
                <a:cs typeface="B Nazanin" panose="00000400000000000000" pitchFamily="2" charset="-78"/>
              </a:rPr>
              <a:t> بهسازی </a:t>
            </a:r>
            <a:r>
              <a:rPr lang="fa-IR" altLang="en-US" dirty="0">
                <a:cs typeface="B Nazanin" panose="00000400000000000000" pitchFamily="2" charset="-78"/>
              </a:rPr>
              <a:t>محیط در پیشگیری از بیماری بسیار موثر است</a:t>
            </a:r>
            <a:r>
              <a:rPr lang="fa-IR" altLang="en-US" dirty="0" smtClean="0">
                <a:cs typeface="B Nazanin" panose="00000400000000000000" pitchFamily="2" charset="-78"/>
              </a:rPr>
              <a:t>. </a:t>
            </a:r>
            <a:endParaRPr lang="fa-IR" altLang="en-US" dirty="0">
              <a:cs typeface="B Nazanin" panose="00000400000000000000" pitchFamily="2" charset="-78"/>
            </a:endParaRPr>
          </a:p>
          <a:p>
            <a:pPr algn="r" rtl="1"/>
            <a:endParaRPr lang="fa-IR" altLang="en-US" dirty="0" smtClean="0">
              <a:cs typeface="B Nazanin" panose="00000400000000000000" pitchFamily="2" charset="-78"/>
            </a:endParaRPr>
          </a:p>
          <a:p>
            <a:pPr algn="r" rtl="1"/>
            <a:r>
              <a:rPr lang="fa-IR" altLang="en-US" dirty="0" smtClean="0">
                <a:cs typeface="B Nazanin" panose="00000400000000000000" pitchFamily="2" charset="-78"/>
              </a:rPr>
              <a:t>در </a:t>
            </a:r>
            <a:r>
              <a:rPr lang="fa-IR" altLang="en-US" dirty="0">
                <a:cs typeface="B Nazanin" panose="00000400000000000000" pitchFamily="2" charset="-78"/>
              </a:rPr>
              <a:t>مطالعه بیماریها باید به توزیع فراوانی آنها در گروهها و جمعیت های انسانی پرداخت و به عامل زمان و مکان در رخداد بیماری توجه داشت (اپیدمیولوژی توصیفی</a:t>
            </a:r>
            <a:r>
              <a:rPr lang="fa-IR" altLang="en-US" dirty="0" smtClean="0">
                <a:cs typeface="B Nazanin" panose="00000400000000000000" pitchFamily="2" charset="-78"/>
              </a:rPr>
              <a:t>)</a:t>
            </a:r>
            <a:endParaRPr lang="en-US" alt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36</a:t>
            </a:fld>
            <a:endParaRPr lang="en-US"/>
          </a:p>
        </p:txBody>
      </p:sp>
    </p:spTree>
    <p:extLst>
      <p:ext uri="{BB962C8B-B14F-4D97-AF65-F5344CB8AC3E}">
        <p14:creationId xmlns:p14="http://schemas.microsoft.com/office/powerpoint/2010/main" val="279425732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cs typeface="B Titr" panose="00000700000000000000" pitchFamily="2" charset="-78"/>
              </a:rPr>
              <a:t>Joseph Goldberger</a:t>
            </a:r>
            <a:endParaRPr lang="en-US" b="1" dirty="0">
              <a:cs typeface="B Titr" panose="00000700000000000000" pitchFamily="2" charset="-78"/>
            </a:endParaRPr>
          </a:p>
        </p:txBody>
      </p:sp>
      <p:sp>
        <p:nvSpPr>
          <p:cNvPr id="3" name="Content Placeholder 2"/>
          <p:cNvSpPr>
            <a:spLocks noGrp="1"/>
          </p:cNvSpPr>
          <p:nvPr>
            <p:ph idx="1"/>
          </p:nvPr>
        </p:nvSpPr>
        <p:spPr>
          <a:xfrm>
            <a:off x="3810000" y="1935480"/>
            <a:ext cx="4876800" cy="4389120"/>
          </a:xfrm>
        </p:spPr>
        <p:txBody>
          <a:bodyPr>
            <a:normAutofit/>
          </a:bodyPr>
          <a:lstStyle/>
          <a:p>
            <a:pPr algn="r" rtl="1"/>
            <a:endParaRPr lang="fa-IR" altLang="en-US" dirty="0" smtClean="0">
              <a:cs typeface="B Nazanin" panose="00000400000000000000" pitchFamily="2" charset="-78"/>
            </a:endParaRPr>
          </a:p>
          <a:p>
            <a:pPr algn="r" rtl="1"/>
            <a:r>
              <a:rPr lang="fa-IR" altLang="en-US" dirty="0" smtClean="0">
                <a:cs typeface="B Nazanin" panose="00000400000000000000" pitchFamily="2" charset="-78"/>
              </a:rPr>
              <a:t>در </a:t>
            </a:r>
            <a:r>
              <a:rPr lang="fa-IR" altLang="en-US" dirty="0">
                <a:cs typeface="B Nazanin" panose="00000400000000000000" pitchFamily="2" charset="-78"/>
              </a:rPr>
              <a:t>سال1920 </a:t>
            </a:r>
            <a:r>
              <a:rPr lang="fa-IR" altLang="en-US" dirty="0" smtClean="0">
                <a:cs typeface="B Nazanin" panose="00000400000000000000" pitchFamily="2" charset="-78"/>
              </a:rPr>
              <a:t>گلدبرگر </a:t>
            </a:r>
            <a:r>
              <a:rPr lang="en-US" altLang="en-US" dirty="0" smtClean="0">
                <a:cs typeface="B Nazanin" panose="00000400000000000000" pitchFamily="2" charset="-78"/>
              </a:rPr>
              <a:t> </a:t>
            </a:r>
            <a:r>
              <a:rPr lang="en-US" altLang="en-US" dirty="0">
                <a:cs typeface="B Nazanin" panose="00000400000000000000" pitchFamily="2" charset="-78"/>
              </a:rPr>
              <a:t>(J Goldberger, 1874-1929) </a:t>
            </a:r>
            <a:r>
              <a:rPr lang="fa-IR" altLang="en-US" dirty="0" smtClean="0">
                <a:cs typeface="B Nazanin" panose="00000400000000000000" pitchFamily="2" charset="-78"/>
              </a:rPr>
              <a:t> دانشمند آمریکایي- </a:t>
            </a:r>
            <a:r>
              <a:rPr lang="fa-IR" altLang="en-US" dirty="0">
                <a:cs typeface="B Nazanin" panose="00000400000000000000" pitchFamily="2" charset="-78"/>
              </a:rPr>
              <a:t>مجارستاني</a:t>
            </a:r>
            <a:r>
              <a:rPr lang="en-US" altLang="en-US" dirty="0">
                <a:cs typeface="B Nazanin" panose="00000400000000000000" pitchFamily="2" charset="-78"/>
              </a:rPr>
              <a:t> </a:t>
            </a:r>
            <a:r>
              <a:rPr lang="fa-IR" altLang="en-US" dirty="0">
                <a:cs typeface="B Nazanin" panose="00000400000000000000" pitchFamily="2" charset="-78"/>
              </a:rPr>
              <a:t>در زماني كه بحران بيماري پلاگر جنوب امريكا را فراگرفته بود، </a:t>
            </a:r>
            <a:r>
              <a:rPr lang="fa-IR" altLang="en-US" dirty="0">
                <a:solidFill>
                  <a:srgbClr val="C00000"/>
                </a:solidFill>
                <a:cs typeface="B Nazanin" panose="00000400000000000000" pitchFamily="2" charset="-78"/>
              </a:rPr>
              <a:t>اولين مطالعه توصيفي</a:t>
            </a:r>
            <a:r>
              <a:rPr lang="fa-IR" altLang="en-US" dirty="0">
                <a:cs typeface="B Nazanin" panose="00000400000000000000" pitchFamily="2" charset="-78"/>
              </a:rPr>
              <a:t> در </a:t>
            </a:r>
            <a:r>
              <a:rPr lang="fa-IR" altLang="en-US" dirty="0" smtClean="0">
                <a:cs typeface="B Nazanin" panose="00000400000000000000" pitchFamily="2" charset="-78"/>
              </a:rPr>
              <a:t>عرصه </a:t>
            </a:r>
            <a:r>
              <a:rPr lang="en-US" altLang="en-US" dirty="0" smtClean="0">
                <a:cs typeface="B Nazanin" panose="00000400000000000000" pitchFamily="2" charset="-78"/>
              </a:rPr>
              <a:t> </a:t>
            </a:r>
            <a:r>
              <a:rPr lang="en-US" altLang="en-US" dirty="0">
                <a:cs typeface="B Nazanin" panose="00000400000000000000" pitchFamily="2" charset="-78"/>
              </a:rPr>
              <a:t>(Descriptive field study</a:t>
            </a:r>
            <a:r>
              <a:rPr lang="fa-IR" altLang="en-US" dirty="0">
                <a:cs typeface="B Nazanin" panose="00000400000000000000" pitchFamily="2" charset="-78"/>
              </a:rPr>
              <a:t>) را براي نشان دادن تاثير عوامل تغذيه اي بر رخداد اين بيماري در داوطلبين زنداني در مي سي سي پي انجام </a:t>
            </a:r>
            <a:r>
              <a:rPr lang="fa-IR" altLang="en-US" dirty="0" smtClean="0">
                <a:cs typeface="B Nazanin" panose="00000400000000000000" pitchFamily="2" charset="-78"/>
              </a:rPr>
              <a:t>داد.</a:t>
            </a:r>
            <a:endParaRPr lang="en-US" alt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37</a:t>
            </a:fld>
            <a:endParaRPr lang="en-US"/>
          </a:p>
        </p:txBody>
      </p:sp>
      <p:pic>
        <p:nvPicPr>
          <p:cNvPr id="5" name="Picture 4" descr="photo"/>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457200" y="2285999"/>
            <a:ext cx="3048000" cy="382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716691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cs typeface="B Titr" panose="00000700000000000000" pitchFamily="2" charset="-78"/>
              </a:rPr>
              <a:t>Framingham study</a:t>
            </a:r>
            <a:endParaRPr lang="en-US" b="1" dirty="0">
              <a:cs typeface="B Titr" panose="00000700000000000000" pitchFamily="2" charset="-78"/>
            </a:endParaRPr>
          </a:p>
        </p:txBody>
      </p:sp>
      <p:sp>
        <p:nvSpPr>
          <p:cNvPr id="3" name="Content Placeholder 2"/>
          <p:cNvSpPr>
            <a:spLocks noGrp="1"/>
          </p:cNvSpPr>
          <p:nvPr>
            <p:ph idx="1"/>
          </p:nvPr>
        </p:nvSpPr>
        <p:spPr>
          <a:xfrm>
            <a:off x="3505200" y="1935480"/>
            <a:ext cx="5257800" cy="4389120"/>
          </a:xfrm>
        </p:spPr>
        <p:txBody>
          <a:bodyPr>
            <a:normAutofit/>
          </a:bodyPr>
          <a:lstStyle/>
          <a:p>
            <a:pPr algn="r" rtl="1">
              <a:lnSpc>
                <a:spcPct val="150000"/>
              </a:lnSpc>
            </a:pPr>
            <a:endParaRPr lang="fa-IR" altLang="en-US" dirty="0" smtClean="0">
              <a:cs typeface="B Nazanin" panose="00000400000000000000" pitchFamily="2" charset="-78"/>
            </a:endParaRPr>
          </a:p>
          <a:p>
            <a:pPr algn="r" rtl="1">
              <a:lnSpc>
                <a:spcPct val="150000"/>
              </a:lnSpc>
            </a:pPr>
            <a:r>
              <a:rPr lang="fa-IR" altLang="en-US" dirty="0" smtClean="0">
                <a:cs typeface="B Nazanin" panose="00000400000000000000" pitchFamily="2" charset="-78"/>
              </a:rPr>
              <a:t>در </a:t>
            </a:r>
            <a:r>
              <a:rPr lang="fa-IR" altLang="en-US" dirty="0">
                <a:cs typeface="B Nazanin" panose="00000400000000000000" pitchFamily="2" charset="-78"/>
              </a:rPr>
              <a:t>سال </a:t>
            </a:r>
            <a:r>
              <a:rPr lang="fa-IR" altLang="en-US" dirty="0" smtClean="0">
                <a:cs typeface="B Nazanin" panose="00000400000000000000" pitchFamily="2" charset="-78"/>
              </a:rPr>
              <a:t>1948 </a:t>
            </a:r>
            <a:r>
              <a:rPr lang="fa-IR" altLang="en-US" dirty="0">
                <a:cs typeface="B Nazanin" panose="00000400000000000000" pitchFamily="2" charset="-78"/>
              </a:rPr>
              <a:t>مطالعه فرامينگهام بعنوان </a:t>
            </a:r>
            <a:r>
              <a:rPr lang="fa-IR" altLang="en-US" dirty="0">
                <a:solidFill>
                  <a:srgbClr val="C00000"/>
                </a:solidFill>
                <a:cs typeface="B Nazanin" panose="00000400000000000000" pitchFamily="2" charset="-78"/>
              </a:rPr>
              <a:t>اولين مطالعه همگروهي</a:t>
            </a:r>
            <a:r>
              <a:rPr lang="fa-IR" altLang="en-US" dirty="0">
                <a:cs typeface="B Nazanin" panose="00000400000000000000" pitchFamily="2" charset="-78"/>
              </a:rPr>
              <a:t> توسط موسسه ملي قلب </a:t>
            </a:r>
            <a:r>
              <a:rPr lang="fa-IR" altLang="en-US" dirty="0" smtClean="0">
                <a:cs typeface="B Nazanin" panose="00000400000000000000" pitchFamily="2" charset="-78"/>
              </a:rPr>
              <a:t>آمريكا </a:t>
            </a:r>
            <a:r>
              <a:rPr lang="fa-IR" altLang="en-US" dirty="0">
                <a:cs typeface="B Nazanin" panose="00000400000000000000" pitchFamily="2" charset="-78"/>
              </a:rPr>
              <a:t>بر روي 5209 مرد </a:t>
            </a:r>
            <a:r>
              <a:rPr lang="fa-IR" altLang="en-US" dirty="0" smtClean="0">
                <a:cs typeface="B Nazanin" panose="00000400000000000000" pitchFamily="2" charset="-78"/>
              </a:rPr>
              <a:t>و زن </a:t>
            </a:r>
            <a:r>
              <a:rPr lang="fa-IR" altLang="en-US" dirty="0">
                <a:cs typeface="B Nazanin" panose="00000400000000000000" pitchFamily="2" charset="-78"/>
              </a:rPr>
              <a:t>30 تا 62 ساله ساكن شهر فرامينگهام، ايالت ماساچوست </a:t>
            </a:r>
            <a:r>
              <a:rPr lang="fa-IR" altLang="en-US" dirty="0" smtClean="0">
                <a:cs typeface="B Nazanin" panose="00000400000000000000" pitchFamily="2" charset="-78"/>
              </a:rPr>
              <a:t>آمريكا </a:t>
            </a:r>
            <a:r>
              <a:rPr lang="fa-IR" altLang="en-US" dirty="0">
                <a:cs typeface="B Nazanin" panose="00000400000000000000" pitchFamily="2" charset="-78"/>
              </a:rPr>
              <a:t>آغاز شد تا بتواند مهمترين عوامل مرتبط با بيماري هاي عروق تاجي قلب </a:t>
            </a:r>
            <a:r>
              <a:rPr lang="fa-IR" altLang="en-US" dirty="0" smtClean="0">
                <a:cs typeface="B Nazanin" panose="00000400000000000000" pitchFamily="2" charset="-78"/>
              </a:rPr>
              <a:t>را شناسايي كند.</a:t>
            </a:r>
            <a:endParaRPr lang="en-US" alt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38</a:t>
            </a:fld>
            <a:endParaRPr lang="en-US"/>
          </a:p>
        </p:txBody>
      </p:sp>
      <p:pic>
        <p:nvPicPr>
          <p:cNvPr id="5" name="Picture 4" descr="Framingham Heart Study, Celebrating over 50 Years of Research Success"/>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533400" y="2922587"/>
            <a:ext cx="2665412" cy="264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603928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cs typeface="B Titr" panose="00000700000000000000" pitchFamily="2" charset="-78"/>
              </a:rPr>
              <a:t>Richard Doll</a:t>
            </a:r>
            <a:endParaRPr lang="en-US" b="1" dirty="0">
              <a:cs typeface="B Titr" panose="00000700000000000000" pitchFamily="2" charset="-78"/>
            </a:endParaRPr>
          </a:p>
        </p:txBody>
      </p:sp>
      <p:sp>
        <p:nvSpPr>
          <p:cNvPr id="3" name="Content Placeholder 2"/>
          <p:cNvSpPr>
            <a:spLocks noGrp="1"/>
          </p:cNvSpPr>
          <p:nvPr>
            <p:ph idx="1"/>
          </p:nvPr>
        </p:nvSpPr>
        <p:spPr>
          <a:xfrm>
            <a:off x="2971800" y="1935480"/>
            <a:ext cx="5867400" cy="4389120"/>
          </a:xfrm>
        </p:spPr>
        <p:txBody>
          <a:bodyPr>
            <a:normAutofit lnSpcReduction="10000"/>
          </a:bodyPr>
          <a:lstStyle/>
          <a:p>
            <a:pPr algn="r" rtl="1"/>
            <a:endParaRPr lang="fa-IR" altLang="en-US" dirty="0" smtClean="0">
              <a:cs typeface="B Nazanin" panose="00000400000000000000" pitchFamily="2" charset="-78"/>
            </a:endParaRPr>
          </a:p>
          <a:p>
            <a:pPr algn="r" rtl="1"/>
            <a:r>
              <a:rPr lang="fa-IR" altLang="en-US" dirty="0" smtClean="0">
                <a:cs typeface="B Nazanin" panose="00000400000000000000" pitchFamily="2" charset="-78"/>
              </a:rPr>
              <a:t>ريچارد </a:t>
            </a:r>
            <a:r>
              <a:rPr lang="fa-IR" altLang="en-US" dirty="0">
                <a:cs typeface="B Nazanin" panose="00000400000000000000" pitchFamily="2" charset="-78"/>
              </a:rPr>
              <a:t>دال </a:t>
            </a:r>
            <a:r>
              <a:rPr lang="en-US" altLang="en-US" dirty="0">
                <a:cs typeface="B Nazanin" panose="00000400000000000000" pitchFamily="2" charset="-78"/>
              </a:rPr>
              <a:t>(Richard Doll, 1912-2005) </a:t>
            </a:r>
            <a:r>
              <a:rPr lang="fa-IR" altLang="en-US" dirty="0">
                <a:cs typeface="B Nazanin" panose="00000400000000000000" pitchFamily="2" charset="-78"/>
              </a:rPr>
              <a:t>  و همكارانش در سال 1950 </a:t>
            </a:r>
            <a:r>
              <a:rPr lang="fa-IR" altLang="en-US" dirty="0">
                <a:solidFill>
                  <a:srgbClr val="C00000"/>
                </a:solidFill>
                <a:cs typeface="B Nazanin" panose="00000400000000000000" pitchFamily="2" charset="-78"/>
              </a:rPr>
              <a:t>اولين مطالعه مورد-شاهدي</a:t>
            </a:r>
            <a:r>
              <a:rPr lang="fa-IR" altLang="en-US" dirty="0">
                <a:cs typeface="B Nazanin" panose="00000400000000000000" pitchFamily="2" charset="-78"/>
              </a:rPr>
              <a:t> را برروي تاثير مصرف سيگار بر سرطان ريه انجام دادند. آنها دريافتند كه در رخداد </a:t>
            </a:r>
            <a:r>
              <a:rPr lang="fa-IR" altLang="en-US" dirty="0" smtClean="0">
                <a:cs typeface="B Nazanin" panose="00000400000000000000" pitchFamily="2" charset="-78"/>
              </a:rPr>
              <a:t>بيماريها </a:t>
            </a:r>
            <a:r>
              <a:rPr lang="fa-IR" altLang="en-US" dirty="0">
                <a:cs typeface="B Nazanin" panose="00000400000000000000" pitchFamily="2" charset="-78"/>
              </a:rPr>
              <a:t>عواملي وجود دارند كه الزاما باعث بيماري نمي شوند بلكه شانس و احتمال بيماري را در گروهي كه با آن عوامل مواجهه دارند افزايش مي دهند كه مي توان به آنها عوامل </a:t>
            </a:r>
            <a:r>
              <a:rPr lang="fa-IR" altLang="en-US" dirty="0" smtClean="0">
                <a:cs typeface="B Nazanin" panose="00000400000000000000" pitchFamily="2" charset="-78"/>
              </a:rPr>
              <a:t>خطرزا یا  </a:t>
            </a:r>
            <a:r>
              <a:rPr lang="en-US" altLang="en-US" dirty="0">
                <a:cs typeface="B Nazanin" panose="00000400000000000000" pitchFamily="2" charset="-78"/>
              </a:rPr>
              <a:t>Risk factor</a:t>
            </a:r>
            <a:r>
              <a:rPr lang="fa-IR" altLang="en-US" dirty="0">
                <a:cs typeface="B Nazanin" panose="00000400000000000000" pitchFamily="2" charset="-78"/>
              </a:rPr>
              <a:t> گفت</a:t>
            </a:r>
            <a:r>
              <a:rPr lang="fa-IR" altLang="en-US" dirty="0" smtClean="0">
                <a:cs typeface="B Nazanin" panose="00000400000000000000" pitchFamily="2" charset="-78"/>
              </a:rPr>
              <a:t>. </a:t>
            </a:r>
            <a:r>
              <a:rPr lang="fa-IR" altLang="en-US" dirty="0">
                <a:cs typeface="B Nazanin" panose="00000400000000000000" pitchFamily="2" charset="-78"/>
              </a:rPr>
              <a:t>تلاش هاي دال و همكارانش طي حدود 6 دهه باعث ايجاد و توسعه اپيدميولوژي سرطان در جهان </a:t>
            </a:r>
            <a:r>
              <a:rPr lang="fa-IR" altLang="en-US" dirty="0" smtClean="0">
                <a:cs typeface="B Nazanin" panose="00000400000000000000" pitchFamily="2" charset="-78"/>
              </a:rPr>
              <a:t>شد.</a:t>
            </a:r>
            <a:endParaRPr 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39</a:t>
            </a:fld>
            <a:endParaRPr lang="en-US"/>
          </a:p>
        </p:txBody>
      </p:sp>
      <p:pic>
        <p:nvPicPr>
          <p:cNvPr id="5" name="Picture 4" descr="dol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595562"/>
            <a:ext cx="2201862" cy="311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11193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endParaRPr lang="en-US" dirty="0">
              <a:cs typeface="B Titr" panose="00000700000000000000" pitchFamily="2" charset="-78"/>
            </a:endParaRPr>
          </a:p>
        </p:txBody>
      </p:sp>
      <p:sp>
        <p:nvSpPr>
          <p:cNvPr id="3" name="Content Placeholder 2"/>
          <p:cNvSpPr>
            <a:spLocks noGrp="1"/>
          </p:cNvSpPr>
          <p:nvPr>
            <p:ph idx="1"/>
          </p:nvPr>
        </p:nvSpPr>
        <p:spPr/>
        <p:txBody>
          <a:bodyPr/>
          <a:lstStyle/>
          <a:p>
            <a:pPr marL="0" indent="0" algn="l">
              <a:buNone/>
            </a:pPr>
            <a:r>
              <a:rPr lang="en-US" sz="5400" dirty="0" smtClean="0">
                <a:cs typeface="B Nazanin" panose="00000400000000000000" pitchFamily="2" charset="-78"/>
              </a:rPr>
              <a:t>Epidemiology is today the Cinderella of the medical sciences.</a:t>
            </a:r>
          </a:p>
          <a:p>
            <a:pPr marL="0" indent="0" algn="l">
              <a:buNone/>
            </a:pPr>
            <a:r>
              <a:rPr lang="en-US" sz="4000" dirty="0" smtClean="0">
                <a:cs typeface="B Nazanin" panose="00000400000000000000" pitchFamily="2" charset="-78"/>
              </a:rPr>
              <a:t>(J N Morris, 1955)</a:t>
            </a:r>
            <a:endParaRPr lang="en-US" sz="1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4</a:t>
            </a:fld>
            <a:endParaRPr lang="en-US"/>
          </a:p>
        </p:txBody>
      </p:sp>
    </p:spTree>
    <p:extLst>
      <p:ext uri="{BB962C8B-B14F-4D97-AF65-F5344CB8AC3E}">
        <p14:creationId xmlns:p14="http://schemas.microsoft.com/office/powerpoint/2010/main" val="39030038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endParaRPr lang="en-US" dirty="0">
              <a:cs typeface="B Titr" panose="00000700000000000000" pitchFamily="2" charset="-78"/>
            </a:endParaRPr>
          </a:p>
        </p:txBody>
      </p:sp>
      <p:sp>
        <p:nvSpPr>
          <p:cNvPr id="3" name="Content Placeholder 2"/>
          <p:cNvSpPr>
            <a:spLocks noGrp="1"/>
          </p:cNvSpPr>
          <p:nvPr>
            <p:ph idx="1"/>
          </p:nvPr>
        </p:nvSpPr>
        <p:spPr/>
        <p:txBody>
          <a:bodyPr>
            <a:normAutofit/>
          </a:bodyPr>
          <a:lstStyle/>
          <a:p>
            <a:pPr algn="r" rtl="1">
              <a:lnSpc>
                <a:spcPct val="150000"/>
              </a:lnSpc>
            </a:pPr>
            <a:endParaRPr lang="fa-IR" altLang="en-US" dirty="0" smtClean="0">
              <a:cs typeface="B Nazanin" panose="00000400000000000000" pitchFamily="2" charset="-78"/>
            </a:endParaRPr>
          </a:p>
          <a:p>
            <a:pPr algn="r" rtl="1">
              <a:lnSpc>
                <a:spcPct val="150000"/>
              </a:lnSpc>
            </a:pPr>
            <a:r>
              <a:rPr lang="fa-IR" altLang="en-US" dirty="0">
                <a:cs typeface="B Nazanin" panose="00000400000000000000" pitchFamily="2" charset="-78"/>
              </a:rPr>
              <a:t>در سال 1954 </a:t>
            </a:r>
            <a:r>
              <a:rPr lang="fa-IR" altLang="en-US" dirty="0">
                <a:solidFill>
                  <a:srgbClr val="C00000"/>
                </a:solidFill>
                <a:cs typeface="B Nazanin" panose="00000400000000000000" pitchFamily="2" charset="-78"/>
              </a:rPr>
              <a:t>بزرگترين كارآزمايي در عرصه</a:t>
            </a:r>
            <a:r>
              <a:rPr lang="fa-IR" altLang="en-US" dirty="0">
                <a:cs typeface="B Nazanin" panose="00000400000000000000" pitchFamily="2" charset="-78"/>
              </a:rPr>
              <a:t> (</a:t>
            </a:r>
            <a:r>
              <a:rPr lang="en-US" altLang="en-US" dirty="0">
                <a:cs typeface="B Nazanin" panose="00000400000000000000" pitchFamily="2" charset="-78"/>
              </a:rPr>
              <a:t>Field trial</a:t>
            </a:r>
            <a:r>
              <a:rPr lang="fa-IR" altLang="en-US" dirty="0">
                <a:cs typeface="B Nazanin" panose="00000400000000000000" pitchFamily="2" charset="-78"/>
              </a:rPr>
              <a:t>) بر روي حدود </a:t>
            </a:r>
            <a:r>
              <a:rPr lang="fa-IR" altLang="en-US" dirty="0">
                <a:solidFill>
                  <a:srgbClr val="C00000"/>
                </a:solidFill>
                <a:cs typeface="B Nazanin" panose="00000400000000000000" pitchFamily="2" charset="-78"/>
              </a:rPr>
              <a:t>يك ميليون كودك</a:t>
            </a:r>
            <a:r>
              <a:rPr lang="fa-IR" altLang="en-US" dirty="0">
                <a:cs typeface="B Nazanin" panose="00000400000000000000" pitchFamily="2" charset="-78"/>
              </a:rPr>
              <a:t>، كه كارآيي واكسن فلج اطفال نوع تزريقي (</a:t>
            </a:r>
            <a:r>
              <a:rPr lang="en-US" altLang="en-US" dirty="0">
                <a:cs typeface="B Nazanin" panose="00000400000000000000" pitchFamily="2" charset="-78"/>
              </a:rPr>
              <a:t>Salk</a:t>
            </a:r>
            <a:r>
              <a:rPr lang="fa-IR" altLang="en-US" dirty="0">
                <a:cs typeface="B Nazanin" panose="00000400000000000000" pitchFamily="2" charset="-78"/>
              </a:rPr>
              <a:t>) را مي آزمود انجام شد. حجم داده هاي حاصل از مطالعه تا زمان انجام اين مطالعه بي سابقه </a:t>
            </a:r>
            <a:r>
              <a:rPr lang="fa-IR" altLang="en-US" dirty="0" smtClean="0">
                <a:cs typeface="B Nazanin" panose="00000400000000000000" pitchFamily="2" charset="-78"/>
              </a:rPr>
              <a:t>بود.</a:t>
            </a:r>
            <a:endParaRPr lang="en-US" dirty="0">
              <a:cs typeface="B Nazanin" panose="00000400000000000000" pitchFamily="2" charset="-78"/>
            </a:endParaRPr>
          </a:p>
          <a:p>
            <a:pPr algn="r" rtl="1">
              <a:lnSpc>
                <a:spcPct val="150000"/>
              </a:lnSpc>
            </a:pPr>
            <a:endParaRPr lang="en-US" alt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40</a:t>
            </a:fld>
            <a:endParaRPr lang="en-US"/>
          </a:p>
        </p:txBody>
      </p:sp>
    </p:spTree>
    <p:extLst>
      <p:ext uri="{BB962C8B-B14F-4D97-AF65-F5344CB8AC3E}">
        <p14:creationId xmlns:p14="http://schemas.microsoft.com/office/powerpoint/2010/main" val="166080704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normAutofit/>
          </a:bodyPr>
          <a:lstStyle/>
          <a:p>
            <a:pPr marL="0" indent="0" algn="r" rtl="1">
              <a:lnSpc>
                <a:spcPct val="150000"/>
              </a:lnSpc>
              <a:buNone/>
            </a:pPr>
            <a:endParaRPr lang="fa-IR" altLang="en-US" dirty="0" smtClean="0">
              <a:cs typeface="B Nazanin" panose="00000400000000000000" pitchFamily="2" charset="-78"/>
            </a:endParaRPr>
          </a:p>
          <a:p>
            <a:pPr marL="0" indent="0" algn="r" rtl="1">
              <a:lnSpc>
                <a:spcPct val="150000"/>
              </a:lnSpc>
              <a:buNone/>
            </a:pPr>
            <a:r>
              <a:rPr lang="fa-IR" altLang="en-US" dirty="0" smtClean="0">
                <a:cs typeface="B Nazanin" panose="00000400000000000000" pitchFamily="2" charset="-78"/>
              </a:rPr>
              <a:t>که علاج درد هر شهری جداست</a:t>
            </a:r>
          </a:p>
          <a:p>
            <a:pPr marL="0" indent="0" algn="r" rtl="1">
              <a:lnSpc>
                <a:spcPct val="150000"/>
              </a:lnSpc>
              <a:buNone/>
            </a:pPr>
            <a:endParaRPr lang="fa-IR" altLang="en-US" dirty="0">
              <a:cs typeface="B Nazanin" panose="00000400000000000000" pitchFamily="2" charset="-78"/>
            </a:endParaRPr>
          </a:p>
          <a:p>
            <a:pPr marL="0" indent="0" algn="r" rtl="1">
              <a:lnSpc>
                <a:spcPct val="150000"/>
              </a:lnSpc>
              <a:buNone/>
            </a:pPr>
            <a:r>
              <a:rPr lang="fa-IR" altLang="en-US" dirty="0" smtClean="0">
                <a:cs typeface="B Nazanin" panose="00000400000000000000" pitchFamily="2" charset="-78"/>
              </a:rPr>
              <a:t>خویشی و پیوستگی با چیستت ؟</a:t>
            </a:r>
            <a:endParaRPr lang="en-US" altLang="en-US" dirty="0">
              <a:cs typeface="B Nazanin" panose="00000400000000000000" pitchFamily="2" charset="-78"/>
            </a:endParaRPr>
          </a:p>
        </p:txBody>
      </p:sp>
      <p:sp>
        <p:nvSpPr>
          <p:cNvPr id="6" name="Content Placeholder 5"/>
          <p:cNvSpPr>
            <a:spLocks noGrp="1"/>
          </p:cNvSpPr>
          <p:nvPr>
            <p:ph sz="half" idx="2"/>
          </p:nvPr>
        </p:nvSpPr>
        <p:spPr/>
        <p:txBody>
          <a:bodyPr/>
          <a:lstStyle/>
          <a:p>
            <a:pPr marL="0" indent="0" algn="r" rtl="1">
              <a:lnSpc>
                <a:spcPct val="150000"/>
              </a:lnSpc>
              <a:buNone/>
            </a:pPr>
            <a:endParaRPr lang="fa-IR" altLang="en-US" dirty="0">
              <a:cs typeface="B Nazanin" panose="00000400000000000000" pitchFamily="2" charset="-78"/>
            </a:endParaRPr>
          </a:p>
          <a:p>
            <a:pPr marL="0" indent="0" algn="r" rtl="1">
              <a:lnSpc>
                <a:spcPct val="150000"/>
              </a:lnSpc>
              <a:buNone/>
            </a:pPr>
            <a:r>
              <a:rPr lang="fa-IR" altLang="en-US" dirty="0">
                <a:cs typeface="B Nazanin" panose="00000400000000000000" pitchFamily="2" charset="-78"/>
              </a:rPr>
              <a:t>نرم نرمک گفت شهر تو </a:t>
            </a:r>
            <a:r>
              <a:rPr lang="fa-IR" altLang="en-US" dirty="0" smtClean="0">
                <a:cs typeface="B Nazanin" panose="00000400000000000000" pitchFamily="2" charset="-78"/>
              </a:rPr>
              <a:t>کجاست؟</a:t>
            </a:r>
          </a:p>
          <a:p>
            <a:pPr marL="0" indent="0" algn="r" rtl="1">
              <a:lnSpc>
                <a:spcPct val="150000"/>
              </a:lnSpc>
              <a:buNone/>
            </a:pPr>
            <a:endParaRPr lang="fa-IR" altLang="en-US" dirty="0">
              <a:cs typeface="B Nazanin" panose="00000400000000000000" pitchFamily="2" charset="-78"/>
            </a:endParaRPr>
          </a:p>
          <a:p>
            <a:pPr marL="0" indent="0" algn="r" rtl="1">
              <a:lnSpc>
                <a:spcPct val="150000"/>
              </a:lnSpc>
              <a:buNone/>
            </a:pPr>
            <a:r>
              <a:rPr lang="fa-IR" altLang="en-US" dirty="0" smtClean="0">
                <a:cs typeface="B Nazanin" panose="00000400000000000000" pitchFamily="2" charset="-78"/>
              </a:rPr>
              <a:t>و اندر آن شهر از قرابت کیستت ؟</a:t>
            </a:r>
            <a:endParaRPr lang="en-US" altLang="en-US" dirty="0">
              <a:cs typeface="B Nazanin" panose="00000400000000000000" pitchFamily="2" charset="-78"/>
            </a:endParaRPr>
          </a:p>
          <a:p>
            <a:pPr marL="0" indent="0" algn="r" rtl="1">
              <a:buNone/>
            </a:pPr>
            <a:endParaRPr lang="en-US" dirty="0"/>
          </a:p>
        </p:txBody>
      </p:sp>
      <p:sp>
        <p:nvSpPr>
          <p:cNvPr id="4" name="Slide Number Placeholder 3"/>
          <p:cNvSpPr>
            <a:spLocks noGrp="1"/>
          </p:cNvSpPr>
          <p:nvPr>
            <p:ph type="sldNum" sz="quarter" idx="12"/>
          </p:nvPr>
        </p:nvSpPr>
        <p:spPr/>
        <p:txBody>
          <a:bodyPr/>
          <a:lstStyle/>
          <a:p>
            <a:fld id="{03FEE28E-01DA-460C-86A4-F10645FCD44E}" type="slidenum">
              <a:rPr lang="en-US" smtClean="0"/>
              <a:t>41</a:t>
            </a:fld>
            <a:endParaRPr lang="en-US"/>
          </a:p>
        </p:txBody>
      </p:sp>
    </p:spTree>
    <p:extLst>
      <p:ext uri="{BB962C8B-B14F-4D97-AF65-F5344CB8AC3E}">
        <p14:creationId xmlns:p14="http://schemas.microsoft.com/office/powerpoint/2010/main" val="17582773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3FEE28E-01DA-460C-86A4-F10645FCD44E}" type="slidenum">
              <a:rPr lang="en-US" smtClean="0"/>
              <a:t>42</a:t>
            </a:fld>
            <a:endParaRPr lang="en-US"/>
          </a:p>
        </p:txBody>
      </p:sp>
      <p:pic>
        <p:nvPicPr>
          <p:cNvPr id="1026" name="Picture 2" descr="D:\Drive E\Ozum\Resim\Tabiat\Gul\az\jhggfdftyhj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161835"/>
            <a:ext cx="4800600" cy="1015663"/>
          </a:xfrm>
          <a:prstGeom prst="rect">
            <a:avLst/>
          </a:prstGeom>
          <a:noFill/>
        </p:spPr>
        <p:txBody>
          <a:bodyPr wrap="square" rtlCol="0">
            <a:spAutoFit/>
          </a:bodyPr>
          <a:lstStyle/>
          <a:p>
            <a:pPr algn="r" rtl="1"/>
            <a:r>
              <a:rPr lang="fa-IR" sz="6000" b="1" dirty="0" smtClean="0">
                <a:solidFill>
                  <a:srgbClr val="FFFF00"/>
                </a:solidFill>
                <a:cs typeface="B Nazanin" panose="00000400000000000000" pitchFamily="2" charset="-78"/>
              </a:rPr>
              <a:t>با آرزوی موفقیت</a:t>
            </a:r>
            <a:endParaRPr lang="en-US" sz="6000" b="1" dirty="0">
              <a:solidFill>
                <a:srgbClr val="FFFF00"/>
              </a:solidFill>
              <a:cs typeface="B Nazanin" panose="00000400000000000000" pitchFamily="2" charset="-78"/>
            </a:endParaRPr>
          </a:p>
        </p:txBody>
      </p:sp>
    </p:spTree>
    <p:extLst>
      <p:ext uri="{BB962C8B-B14F-4D97-AF65-F5344CB8AC3E}">
        <p14:creationId xmlns:p14="http://schemas.microsoft.com/office/powerpoint/2010/main" val="2515615038"/>
      </p:ext>
    </p:extLst>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endParaRPr lang="en-US" dirty="0">
              <a:cs typeface="B Titr" panose="00000700000000000000" pitchFamily="2" charset="-78"/>
            </a:endParaRPr>
          </a:p>
        </p:txBody>
      </p:sp>
      <p:sp>
        <p:nvSpPr>
          <p:cNvPr id="3" name="Content Placeholder 2"/>
          <p:cNvSpPr>
            <a:spLocks noGrp="1"/>
          </p:cNvSpPr>
          <p:nvPr>
            <p:ph idx="1"/>
          </p:nvPr>
        </p:nvSpPr>
        <p:spPr/>
        <p:txBody>
          <a:bodyPr>
            <a:normAutofit/>
          </a:bodyPr>
          <a:lstStyle/>
          <a:p>
            <a:pPr marL="0" indent="0" algn="l">
              <a:buNone/>
            </a:pPr>
            <a:r>
              <a:rPr lang="en-US" sz="4000" dirty="0" smtClean="0">
                <a:cs typeface="B Nazanin" panose="00000400000000000000" pitchFamily="2" charset="-78"/>
              </a:rPr>
              <a:t>Public health needs more epidemiology,</a:t>
            </a:r>
          </a:p>
          <a:p>
            <a:pPr marL="0" indent="0" algn="l">
              <a:buNone/>
            </a:pPr>
            <a:r>
              <a:rPr lang="en-US" sz="4000" dirty="0">
                <a:cs typeface="B Nazanin" panose="00000400000000000000" pitchFamily="2" charset="-78"/>
              </a:rPr>
              <a:t>a</a:t>
            </a:r>
            <a:r>
              <a:rPr lang="en-US" sz="4000" dirty="0" smtClean="0">
                <a:cs typeface="B Nazanin" panose="00000400000000000000" pitchFamily="2" charset="-78"/>
              </a:rPr>
              <a:t>nd so does medicine as a whole,</a:t>
            </a:r>
          </a:p>
          <a:p>
            <a:pPr marL="0" indent="0" algn="l">
              <a:buNone/>
            </a:pPr>
            <a:r>
              <a:rPr lang="en-US" sz="4000" dirty="0">
                <a:cs typeface="B Nazanin" panose="00000400000000000000" pitchFamily="2" charset="-78"/>
              </a:rPr>
              <a:t>a</a:t>
            </a:r>
            <a:r>
              <a:rPr lang="en-US" sz="4000" dirty="0" smtClean="0">
                <a:cs typeface="B Nazanin" panose="00000400000000000000" pitchFamily="2" charset="-78"/>
              </a:rPr>
              <a:t>nd society at large.</a:t>
            </a:r>
            <a:endParaRPr lang="en-US" sz="1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5</a:t>
            </a:fld>
            <a:endParaRPr lang="en-US"/>
          </a:p>
        </p:txBody>
      </p:sp>
    </p:spTree>
    <p:extLst>
      <p:ext uri="{BB962C8B-B14F-4D97-AF65-F5344CB8AC3E}">
        <p14:creationId xmlns:p14="http://schemas.microsoft.com/office/powerpoint/2010/main" val="256493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itr" panose="00000700000000000000" pitchFamily="2" charset="-78"/>
              </a:rPr>
              <a:t>اپیدمیولوژی چیست؟</a:t>
            </a:r>
            <a:endParaRPr lang="en-US" dirty="0">
              <a:cs typeface="B Titr" panose="00000700000000000000" pitchFamily="2" charset="-78"/>
            </a:endParaRPr>
          </a:p>
        </p:txBody>
      </p:sp>
      <p:sp>
        <p:nvSpPr>
          <p:cNvPr id="3" name="Content Placeholder 2"/>
          <p:cNvSpPr>
            <a:spLocks noGrp="1"/>
          </p:cNvSpPr>
          <p:nvPr>
            <p:ph idx="1"/>
          </p:nvPr>
        </p:nvSpPr>
        <p:spPr/>
        <p:txBody>
          <a:bodyPr/>
          <a:lstStyle/>
          <a:p>
            <a:pPr algn="l"/>
            <a:r>
              <a:rPr lang="en-US" dirty="0" smtClean="0">
                <a:cs typeface="B Nazanin" panose="00000400000000000000" pitchFamily="2" charset="-78"/>
              </a:rPr>
              <a:t>Epi = upon</a:t>
            </a:r>
          </a:p>
          <a:p>
            <a:pPr algn="l"/>
            <a:r>
              <a:rPr lang="en-US" dirty="0" smtClean="0">
                <a:cs typeface="B Nazanin" panose="00000400000000000000" pitchFamily="2" charset="-78"/>
              </a:rPr>
              <a:t>Demos = the population</a:t>
            </a:r>
          </a:p>
          <a:p>
            <a:pPr algn="l"/>
            <a:r>
              <a:rPr lang="en-US" dirty="0" smtClean="0">
                <a:cs typeface="B Nazanin" panose="00000400000000000000" pitchFamily="2" charset="-78"/>
              </a:rPr>
              <a:t>Logy = study of</a:t>
            </a:r>
            <a:endParaRPr 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6</a:t>
            </a:fld>
            <a:endParaRPr lang="en-US"/>
          </a:p>
        </p:txBody>
      </p:sp>
    </p:spTree>
    <p:extLst>
      <p:ext uri="{BB962C8B-B14F-4D97-AF65-F5344CB8AC3E}">
        <p14:creationId xmlns:p14="http://schemas.microsoft.com/office/powerpoint/2010/main" val="13382753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itr" panose="00000700000000000000" pitchFamily="2" charset="-78"/>
              </a:rPr>
              <a:t>تفکر اپیدمیولوژی و </a:t>
            </a:r>
            <a:r>
              <a:rPr lang="fa-IR" dirty="0">
                <a:cs typeface="B Titr" panose="00000700000000000000" pitchFamily="2" charset="-78"/>
              </a:rPr>
              <a:t>علم اپیدمیولوژی</a:t>
            </a:r>
            <a:endParaRPr lang="en-US" dirty="0">
              <a:cs typeface="B Titr" panose="00000700000000000000" pitchFamily="2" charset="-78"/>
            </a:endParaRPr>
          </a:p>
        </p:txBody>
      </p:sp>
      <p:sp>
        <p:nvSpPr>
          <p:cNvPr id="3" name="Content Placeholder 2"/>
          <p:cNvSpPr>
            <a:spLocks noGrp="1"/>
          </p:cNvSpPr>
          <p:nvPr>
            <p:ph idx="1"/>
          </p:nvPr>
        </p:nvSpPr>
        <p:spPr/>
        <p:txBody>
          <a:bodyPr/>
          <a:lstStyle/>
          <a:p>
            <a:pPr algn="r" rtl="1"/>
            <a:endParaRPr lang="fa-IR" dirty="0" smtClean="0">
              <a:cs typeface="B Nazanin" panose="00000400000000000000" pitchFamily="2" charset="-78"/>
            </a:endParaRPr>
          </a:p>
          <a:p>
            <a:pPr algn="r" rtl="1"/>
            <a:r>
              <a:rPr lang="fa-IR" dirty="0" smtClean="0">
                <a:cs typeface="B Nazanin" panose="00000400000000000000" pitchFamily="2" charset="-78"/>
              </a:rPr>
              <a:t>تفکر اپیدمیولوژی از زمان آدم و حوا شروع شد، زیرا هر دو سعی در تحقیق و بررسی کیفیت های میوه ممنوعه کردند. (</a:t>
            </a:r>
            <a:r>
              <a:rPr lang="en-US" dirty="0" smtClean="0">
                <a:cs typeface="B Nazanin" panose="00000400000000000000" pitchFamily="2" charset="-78"/>
              </a:rPr>
              <a:t>Mc Mahon</a:t>
            </a:r>
            <a:r>
              <a:rPr lang="fa-IR" dirty="0" smtClean="0">
                <a:cs typeface="B Nazanin" panose="00000400000000000000" pitchFamily="2" charset="-78"/>
              </a:rPr>
              <a:t>)</a:t>
            </a:r>
            <a:endParaRPr lang="tr-TR" dirty="0" smtClean="0">
              <a:cs typeface="B Nazanin" panose="00000400000000000000" pitchFamily="2" charset="-78"/>
            </a:endParaRPr>
          </a:p>
          <a:p>
            <a:pPr algn="r" rtl="1"/>
            <a:endParaRPr lang="en-US" sz="24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7</a:t>
            </a:fld>
            <a:endParaRPr lang="en-US"/>
          </a:p>
        </p:txBody>
      </p:sp>
    </p:spTree>
    <p:extLst>
      <p:ext uri="{BB962C8B-B14F-4D97-AF65-F5344CB8AC3E}">
        <p14:creationId xmlns:p14="http://schemas.microsoft.com/office/powerpoint/2010/main" val="7006277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itr" panose="00000700000000000000" pitchFamily="2" charset="-78"/>
              </a:rPr>
              <a:t>آب ها، هوا ها و مکان ها</a:t>
            </a:r>
            <a:endParaRPr lang="en-US" dirty="0">
              <a:cs typeface="B Titr" panose="00000700000000000000" pitchFamily="2" charset="-78"/>
            </a:endParaRPr>
          </a:p>
        </p:txBody>
      </p:sp>
      <p:sp>
        <p:nvSpPr>
          <p:cNvPr id="3" name="Content Placeholder 2"/>
          <p:cNvSpPr>
            <a:spLocks noGrp="1"/>
          </p:cNvSpPr>
          <p:nvPr>
            <p:ph idx="1"/>
          </p:nvPr>
        </p:nvSpPr>
        <p:spPr/>
        <p:txBody>
          <a:bodyPr>
            <a:noAutofit/>
          </a:bodyPr>
          <a:lstStyle/>
          <a:p>
            <a:pPr algn="r" rtl="1">
              <a:lnSpc>
                <a:spcPts val="2000"/>
              </a:lnSpc>
              <a:spcBef>
                <a:spcPts val="0"/>
              </a:spcBef>
            </a:pPr>
            <a:r>
              <a:rPr lang="fa-IR" sz="2000" kern="0" dirty="0" smtClean="0">
                <a:latin typeface="F_Nazanin" pitchFamily="2" charset="2"/>
                <a:cs typeface="B Nazanin" panose="00000400000000000000" pitchFamily="2" charset="-78"/>
              </a:rPr>
              <a:t>اين </a:t>
            </a:r>
            <a:r>
              <a:rPr lang="fa-IR" sz="2000" kern="0" dirty="0">
                <a:latin typeface="F_Nazanin" pitchFamily="2" charset="2"/>
                <a:cs typeface="B Nazanin" panose="00000400000000000000" pitchFamily="2" charset="-78"/>
              </a:rPr>
              <a:t>فکر که ممکن است بيماريهای انسان با محيط او ارتباط داشته باشند در حدود 2400 سال پيش به وسيله بقراط در رساله </a:t>
            </a:r>
            <a:r>
              <a:rPr lang="fa-IR" sz="2000" kern="0" dirty="0" smtClean="0">
                <a:latin typeface="F_Nazanin" pitchFamily="2" charset="2"/>
                <a:cs typeface="B Nazanin" panose="00000400000000000000" pitchFamily="2" charset="-78"/>
              </a:rPr>
              <a:t>آب ها، هوا ها </a:t>
            </a:r>
            <a:r>
              <a:rPr lang="fa-IR" sz="2000" kern="0" dirty="0">
                <a:latin typeface="F_Nazanin" pitchFamily="2" charset="2"/>
                <a:cs typeface="B Nazanin" panose="00000400000000000000" pitchFamily="2" charset="-78"/>
              </a:rPr>
              <a:t>و </a:t>
            </a:r>
            <a:r>
              <a:rPr lang="fa-IR" sz="2000" kern="0" dirty="0" smtClean="0">
                <a:latin typeface="F_Nazanin" pitchFamily="2" charset="2"/>
                <a:cs typeface="B Nazanin" panose="00000400000000000000" pitchFamily="2" charset="-78"/>
              </a:rPr>
              <a:t>مکان ها بيان گرديد: </a:t>
            </a:r>
          </a:p>
          <a:p>
            <a:pPr algn="r" rtl="1">
              <a:lnSpc>
                <a:spcPts val="2000"/>
              </a:lnSpc>
              <a:spcBef>
                <a:spcPts val="0"/>
              </a:spcBef>
            </a:pPr>
            <a:endParaRPr lang="fa-IR" sz="2000" kern="0" dirty="0" smtClean="0">
              <a:latin typeface="F_Nazanin" pitchFamily="2" charset="2"/>
              <a:cs typeface="B Nazanin" panose="00000400000000000000" pitchFamily="2" charset="-78"/>
            </a:endParaRPr>
          </a:p>
          <a:p>
            <a:pPr algn="r" rtl="1">
              <a:lnSpc>
                <a:spcPts val="2000"/>
              </a:lnSpc>
              <a:spcBef>
                <a:spcPts val="0"/>
              </a:spcBef>
            </a:pPr>
            <a:r>
              <a:rPr lang="fa-IR" sz="2000" kern="0" dirty="0" smtClean="0">
                <a:latin typeface="F_Nazanin" pitchFamily="2" charset="2"/>
                <a:cs typeface="B Nazanin" panose="00000400000000000000" pitchFamily="2" charset="-78"/>
              </a:rPr>
              <a:t>اگر </a:t>
            </a:r>
            <a:r>
              <a:rPr lang="fa-IR" sz="2000" kern="0" dirty="0">
                <a:latin typeface="F_Nazanin" pitchFamily="2" charset="2"/>
                <a:cs typeface="B Nazanin" panose="00000400000000000000" pitchFamily="2" charset="-78"/>
              </a:rPr>
              <a:t>خواسته </a:t>
            </a:r>
            <a:r>
              <a:rPr lang="fa-IR" sz="2000" kern="0" dirty="0" smtClean="0">
                <a:latin typeface="F_Nazanin" pitchFamily="2" charset="2"/>
                <a:cs typeface="B Nazanin" panose="00000400000000000000" pitchFamily="2" charset="-78"/>
              </a:rPr>
              <a:t>باشی </a:t>
            </a:r>
            <a:r>
              <a:rPr lang="fa-IR" sz="2000" kern="0" dirty="0">
                <a:latin typeface="F_Nazanin" pitchFamily="2" charset="2"/>
                <a:cs typeface="B Nazanin" panose="00000400000000000000" pitchFamily="2" charset="-78"/>
              </a:rPr>
              <a:t>حرفه طبابت را به صورت صحيح به کارگيری بايد </a:t>
            </a:r>
            <a:r>
              <a:rPr lang="fa-IR" sz="2000" kern="0" dirty="0" smtClean="0">
                <a:latin typeface="F_Nazanin" pitchFamily="2" charset="2"/>
                <a:cs typeface="B Nazanin" panose="00000400000000000000" pitchFamily="2" charset="-78"/>
              </a:rPr>
              <a:t>اولاً </a:t>
            </a:r>
            <a:r>
              <a:rPr lang="fa-IR" sz="2000" kern="0" dirty="0">
                <a:latin typeface="F_Nazanin" pitchFamily="2" charset="2"/>
                <a:cs typeface="B Nazanin" panose="00000400000000000000" pitchFamily="2" charset="-78"/>
              </a:rPr>
              <a:t>از </a:t>
            </a:r>
            <a:r>
              <a:rPr lang="fa-IR" sz="2000" kern="0" dirty="0">
                <a:solidFill>
                  <a:srgbClr val="C00000"/>
                </a:solidFill>
                <a:latin typeface="F_Nazanin" pitchFamily="2" charset="2"/>
                <a:cs typeface="B Nazanin" panose="00000400000000000000" pitchFamily="2" charset="-78"/>
              </a:rPr>
              <a:t>فصول مختلف سال</a:t>
            </a:r>
            <a:r>
              <a:rPr lang="fa-IR" sz="2000" kern="0" dirty="0">
                <a:latin typeface="F_Nazanin" pitchFamily="2" charset="2"/>
                <a:cs typeface="B Nazanin" panose="00000400000000000000" pitchFamily="2" charset="-78"/>
              </a:rPr>
              <a:t> و اثراتی که بر امراض دارند با اطلاع </a:t>
            </a:r>
            <a:r>
              <a:rPr lang="fa-IR" sz="2000" kern="0" dirty="0" smtClean="0">
                <a:latin typeface="F_Nazanin" pitchFamily="2" charset="2"/>
                <a:cs typeface="B Nazanin" panose="00000400000000000000" pitchFamily="2" charset="-78"/>
              </a:rPr>
              <a:t>باشی. ثانياً </a:t>
            </a:r>
            <a:r>
              <a:rPr lang="fa-IR" sz="2000" kern="0" dirty="0">
                <a:latin typeface="F_Nazanin" pitchFamily="2" charset="2"/>
                <a:cs typeface="B Nazanin" panose="00000400000000000000" pitchFamily="2" charset="-78"/>
              </a:rPr>
              <a:t>انواع بادها: </a:t>
            </a:r>
            <a:r>
              <a:rPr lang="fa-IR" sz="2000" kern="0" dirty="0">
                <a:solidFill>
                  <a:srgbClr val="C00000"/>
                </a:solidFill>
                <a:latin typeface="F_Nazanin" pitchFamily="2" charset="2"/>
                <a:cs typeface="B Nazanin" panose="00000400000000000000" pitchFamily="2" charset="-78"/>
              </a:rPr>
              <a:t>بادهای سرد و </a:t>
            </a:r>
            <a:r>
              <a:rPr lang="fa-IR" sz="2000" kern="0" dirty="0" smtClean="0">
                <a:solidFill>
                  <a:srgbClr val="C00000"/>
                </a:solidFill>
                <a:latin typeface="F_Nazanin" pitchFamily="2" charset="2"/>
                <a:cs typeface="B Nazanin" panose="00000400000000000000" pitchFamily="2" charset="-78"/>
              </a:rPr>
              <a:t>گرم</a:t>
            </a:r>
            <a:r>
              <a:rPr lang="fa-IR" sz="2000" kern="0" dirty="0" smtClean="0">
                <a:latin typeface="F_Nazanin" pitchFamily="2" charset="2"/>
                <a:cs typeface="B Nazanin" panose="00000400000000000000" pitchFamily="2" charset="-78"/>
              </a:rPr>
              <a:t>، </a:t>
            </a:r>
            <a:r>
              <a:rPr lang="fa-IR" sz="2000" kern="0" dirty="0">
                <a:latin typeface="F_Nazanin" pitchFamily="2" charset="2"/>
                <a:cs typeface="B Nazanin" panose="00000400000000000000" pitchFamily="2" charset="-78"/>
              </a:rPr>
              <a:t>بادهای اختصاصی هر منطقه و بادهای معروف را بشناسی و </a:t>
            </a:r>
            <a:r>
              <a:rPr lang="fa-IR" sz="2000" kern="0" dirty="0" smtClean="0">
                <a:latin typeface="F_Nazanin" pitchFamily="2" charset="2"/>
                <a:cs typeface="B Nazanin" panose="00000400000000000000" pitchFamily="2" charset="-78"/>
              </a:rPr>
              <a:t>ثالثاً </a:t>
            </a:r>
            <a:r>
              <a:rPr lang="fa-IR" sz="2000" kern="0" dirty="0">
                <a:latin typeface="F_Nazanin" pitchFamily="2" charset="2"/>
                <a:cs typeface="B Nazanin" panose="00000400000000000000" pitchFamily="2" charset="-78"/>
              </a:rPr>
              <a:t>هنگامی که به يک </a:t>
            </a:r>
            <a:r>
              <a:rPr lang="fa-IR" sz="2000" kern="0" dirty="0">
                <a:solidFill>
                  <a:srgbClr val="C00000"/>
                </a:solidFill>
                <a:latin typeface="F_Nazanin" pitchFamily="2" charset="2"/>
                <a:cs typeface="B Nazanin" panose="00000400000000000000" pitchFamily="2" charset="-78"/>
              </a:rPr>
              <a:t>شهر غريب</a:t>
            </a:r>
            <a:r>
              <a:rPr lang="fa-IR" sz="2000" kern="0" dirty="0">
                <a:latin typeface="F_Nazanin" pitchFamily="2" charset="2"/>
                <a:cs typeface="B Nazanin" panose="00000400000000000000" pitchFamily="2" charset="-78"/>
              </a:rPr>
              <a:t> وارد می شوی بايد </a:t>
            </a:r>
            <a:r>
              <a:rPr lang="fa-IR" sz="2000" kern="0" dirty="0" smtClean="0">
                <a:latin typeface="F_Nazanin" pitchFamily="2" charset="2"/>
                <a:cs typeface="B Nazanin" panose="00000400000000000000" pitchFamily="2" charset="-78"/>
              </a:rPr>
              <a:t>از موقعيت </a:t>
            </a:r>
            <a:r>
              <a:rPr lang="fa-IR" sz="2000" kern="0" dirty="0">
                <a:latin typeface="F_Nazanin" pitchFamily="2" charset="2"/>
                <a:cs typeface="B Nazanin" panose="00000400000000000000" pitchFamily="2" charset="-78"/>
              </a:rPr>
              <a:t>شهر و اينکه در معرض بادها و يا رو به طلوع قرار گرفتن شهر، به سوی شمال يا جنوب يا غروب </a:t>
            </a:r>
            <a:r>
              <a:rPr lang="fa-IR" sz="2000" kern="0" dirty="0" smtClean="0">
                <a:latin typeface="F_Nazanin" pitchFamily="2" charset="2"/>
                <a:cs typeface="B Nazanin" panose="00000400000000000000" pitchFamily="2" charset="-78"/>
              </a:rPr>
              <a:t>آفتاب اطلاع داشته باشی. چون </a:t>
            </a:r>
            <a:r>
              <a:rPr lang="fa-IR" sz="2000" kern="0" dirty="0">
                <a:latin typeface="F_Nazanin" pitchFamily="2" charset="2"/>
                <a:cs typeface="B Nazanin" panose="00000400000000000000" pitchFamily="2" charset="-78"/>
              </a:rPr>
              <a:t>اثرات متفاوتی بر امراض خواهد </a:t>
            </a:r>
            <a:r>
              <a:rPr lang="fa-IR" sz="2000" kern="0" dirty="0" smtClean="0">
                <a:latin typeface="F_Nazanin" pitchFamily="2" charset="2"/>
                <a:cs typeface="B Nazanin" panose="00000400000000000000" pitchFamily="2" charset="-78"/>
              </a:rPr>
              <a:t>داشت.</a:t>
            </a:r>
            <a:endParaRPr lang="fa-IR" sz="2000" kern="0" dirty="0">
              <a:latin typeface="F_Nazanin" pitchFamily="2" charset="2"/>
              <a:cs typeface="B Nazanin" panose="00000400000000000000" pitchFamily="2" charset="-78"/>
            </a:endParaRPr>
          </a:p>
          <a:p>
            <a:pPr algn="r" rtl="1">
              <a:lnSpc>
                <a:spcPts val="2000"/>
              </a:lnSpc>
              <a:spcBef>
                <a:spcPts val="0"/>
              </a:spcBef>
            </a:pPr>
            <a:endParaRPr lang="fa-IR" sz="2000" kern="0" dirty="0" smtClean="0">
              <a:latin typeface="F_Nazanin" pitchFamily="2" charset="2"/>
              <a:cs typeface="B Nazanin" panose="00000400000000000000" pitchFamily="2" charset="-78"/>
            </a:endParaRPr>
          </a:p>
          <a:p>
            <a:pPr algn="r" rtl="1">
              <a:lnSpc>
                <a:spcPts val="2000"/>
              </a:lnSpc>
              <a:spcBef>
                <a:spcPts val="0"/>
              </a:spcBef>
            </a:pPr>
            <a:r>
              <a:rPr lang="fa-IR" sz="2000" kern="0" dirty="0" smtClean="0">
                <a:latin typeface="F_Nazanin" pitchFamily="2" charset="2"/>
                <a:cs typeface="B Nazanin" panose="00000400000000000000" pitchFamily="2" charset="-78"/>
              </a:rPr>
              <a:t>بايد </a:t>
            </a:r>
            <a:r>
              <a:rPr lang="fa-IR" sz="2000" kern="0" dirty="0">
                <a:latin typeface="F_Nazanin" pitchFamily="2" charset="2"/>
                <a:cs typeface="B Nazanin" panose="00000400000000000000" pitchFamily="2" charset="-78"/>
              </a:rPr>
              <a:t>کيفيت </a:t>
            </a:r>
            <a:r>
              <a:rPr lang="fa-IR" sz="2000" kern="0" dirty="0">
                <a:solidFill>
                  <a:srgbClr val="C00000"/>
                </a:solidFill>
                <a:latin typeface="F_Nazanin" pitchFamily="2" charset="2"/>
                <a:cs typeface="B Nazanin" panose="00000400000000000000" pitchFamily="2" charset="-78"/>
              </a:rPr>
              <a:t>آب مشروب</a:t>
            </a:r>
            <a:r>
              <a:rPr lang="fa-IR" sz="2000" kern="0" dirty="0">
                <a:latin typeface="F_Nazanin" pitchFamily="2" charset="2"/>
                <a:cs typeface="B Nazanin" panose="00000400000000000000" pitchFamily="2" charset="-78"/>
              </a:rPr>
              <a:t> شهر را بشناسی و بدانی که آيا نرم بوده و از برکه به دست می آيد يا از کوهسار جاری بوده و سخت است و يا اينکه نمک آلود و غير قابل استفاده می </a:t>
            </a:r>
            <a:r>
              <a:rPr lang="fa-IR" sz="2000" kern="0" dirty="0" smtClean="0">
                <a:latin typeface="F_Nazanin" pitchFamily="2" charset="2"/>
                <a:cs typeface="B Nazanin" panose="00000400000000000000" pitchFamily="2" charset="-78"/>
              </a:rPr>
              <a:t>باشد.</a:t>
            </a:r>
            <a:endParaRPr lang="fa-IR" sz="2000" kern="0" dirty="0">
              <a:latin typeface="F_Nazanin" pitchFamily="2" charset="2"/>
              <a:cs typeface="B Nazanin" panose="00000400000000000000" pitchFamily="2" charset="-78"/>
            </a:endParaRPr>
          </a:p>
          <a:p>
            <a:pPr algn="r" rtl="1">
              <a:lnSpc>
                <a:spcPts val="2000"/>
              </a:lnSpc>
              <a:spcBef>
                <a:spcPts val="0"/>
              </a:spcBef>
            </a:pPr>
            <a:endParaRPr lang="fa-IR" sz="2000" kern="0" dirty="0" smtClean="0">
              <a:latin typeface="F_Nazanin" pitchFamily="2" charset="2"/>
              <a:cs typeface="B Nazanin" panose="00000400000000000000" pitchFamily="2" charset="-78"/>
            </a:endParaRPr>
          </a:p>
          <a:p>
            <a:pPr algn="r" rtl="1">
              <a:lnSpc>
                <a:spcPts val="2000"/>
              </a:lnSpc>
              <a:spcBef>
                <a:spcPts val="0"/>
              </a:spcBef>
            </a:pPr>
            <a:r>
              <a:rPr lang="fa-IR" sz="2000" kern="0" dirty="0" smtClean="0">
                <a:latin typeface="F_Nazanin" pitchFamily="2" charset="2"/>
                <a:cs typeface="B Nazanin" panose="00000400000000000000" pitchFamily="2" charset="-78"/>
              </a:rPr>
              <a:t>بايد </a:t>
            </a:r>
            <a:r>
              <a:rPr lang="fa-IR" sz="2000" kern="0" dirty="0">
                <a:latin typeface="F_Nazanin" pitchFamily="2" charset="2"/>
                <a:cs typeface="B Nazanin" panose="00000400000000000000" pitchFamily="2" charset="-78"/>
              </a:rPr>
              <a:t>از چگونگی </a:t>
            </a:r>
            <a:r>
              <a:rPr lang="fa-IR" sz="2000" kern="0" dirty="0">
                <a:solidFill>
                  <a:srgbClr val="C00000"/>
                </a:solidFill>
                <a:latin typeface="F_Nazanin" pitchFamily="2" charset="2"/>
                <a:cs typeface="B Nazanin" panose="00000400000000000000" pitchFamily="2" charset="-78"/>
              </a:rPr>
              <a:t>زمين</a:t>
            </a:r>
            <a:r>
              <a:rPr lang="fa-IR" sz="2000" kern="0" dirty="0">
                <a:latin typeface="F_Nazanin" pitchFamily="2" charset="2"/>
                <a:cs typeface="B Nazanin" panose="00000400000000000000" pitchFamily="2" charset="-78"/>
              </a:rPr>
              <a:t> اطلاع حاصل کنی که آيا خشک و بدون علف و يا مرطوب و </a:t>
            </a:r>
            <a:r>
              <a:rPr lang="fa-IR" sz="2000" kern="0" dirty="0" smtClean="0">
                <a:latin typeface="F_Nazanin" pitchFamily="2" charset="2"/>
                <a:cs typeface="B Nazanin" panose="00000400000000000000" pitchFamily="2" charset="-78"/>
              </a:rPr>
              <a:t>پُردرخت است، </a:t>
            </a:r>
            <a:r>
              <a:rPr lang="fa-IR" sz="2000" kern="0" dirty="0">
                <a:latin typeface="F_Nazanin" pitchFamily="2" charset="2"/>
                <a:cs typeface="B Nazanin" panose="00000400000000000000" pitchFamily="2" charset="-78"/>
              </a:rPr>
              <a:t>آيا در پستی قرار گرفته و محدود است يا در </a:t>
            </a:r>
            <a:r>
              <a:rPr lang="fa-IR" sz="2000" kern="0" dirty="0" smtClean="0">
                <a:latin typeface="F_Nazanin" pitchFamily="2" charset="2"/>
                <a:cs typeface="B Nazanin" panose="00000400000000000000" pitchFamily="2" charset="-78"/>
              </a:rPr>
              <a:t>ارتفاع </a:t>
            </a:r>
            <a:r>
              <a:rPr lang="fa-IR" sz="2000" kern="0" dirty="0">
                <a:latin typeface="F_Nazanin" pitchFamily="2" charset="2"/>
                <a:cs typeface="B Nazanin" panose="00000400000000000000" pitchFamily="2" charset="-78"/>
              </a:rPr>
              <a:t>قرار داشته و سرد </a:t>
            </a:r>
            <a:r>
              <a:rPr lang="fa-IR" sz="2000" kern="0" dirty="0" smtClean="0">
                <a:latin typeface="F_Nazanin" pitchFamily="2" charset="2"/>
                <a:cs typeface="B Nazanin" panose="00000400000000000000" pitchFamily="2" charset="-78"/>
              </a:rPr>
              <a:t>است.</a:t>
            </a:r>
            <a:endParaRPr lang="fa-IR" sz="2000" kern="0" dirty="0">
              <a:latin typeface="F_Nazanin" pitchFamily="2" charset="2"/>
              <a:cs typeface="B Nazanin" panose="00000400000000000000" pitchFamily="2" charset="-78"/>
            </a:endParaRPr>
          </a:p>
          <a:p>
            <a:pPr algn="r" rtl="1">
              <a:lnSpc>
                <a:spcPts val="2000"/>
              </a:lnSpc>
              <a:spcBef>
                <a:spcPts val="0"/>
              </a:spcBef>
            </a:pPr>
            <a:endParaRPr lang="fa-IR" sz="2000" kern="0" dirty="0" smtClean="0">
              <a:latin typeface="F_Nazanin" pitchFamily="2" charset="2"/>
              <a:cs typeface="B Nazanin" panose="00000400000000000000" pitchFamily="2" charset="-78"/>
            </a:endParaRPr>
          </a:p>
          <a:p>
            <a:pPr algn="r" rtl="1">
              <a:lnSpc>
                <a:spcPts val="2000"/>
              </a:lnSpc>
              <a:spcBef>
                <a:spcPts val="0"/>
              </a:spcBef>
            </a:pPr>
            <a:r>
              <a:rPr lang="fa-IR" sz="2000" kern="0" dirty="0" smtClean="0">
                <a:latin typeface="F_Nazanin" pitchFamily="2" charset="2"/>
                <a:cs typeface="B Nazanin" panose="00000400000000000000" pitchFamily="2" charset="-78"/>
              </a:rPr>
              <a:t>بايد </a:t>
            </a:r>
            <a:r>
              <a:rPr lang="fa-IR" sz="2000" kern="0" dirty="0">
                <a:latin typeface="F_Nazanin" pitchFamily="2" charset="2"/>
                <a:cs typeface="B Nazanin" panose="00000400000000000000" pitchFamily="2" charset="-78"/>
              </a:rPr>
              <a:t>بدانی که آيا مردم شهر در پی خوردن و نوشيدن و تفريح هستند و يا مردمانی </a:t>
            </a:r>
            <a:r>
              <a:rPr lang="fa-IR" sz="2000" kern="0" dirty="0">
                <a:solidFill>
                  <a:srgbClr val="C00000"/>
                </a:solidFill>
                <a:latin typeface="F_Nazanin" pitchFamily="2" charset="2"/>
                <a:cs typeface="B Nazanin" panose="00000400000000000000" pitchFamily="2" charset="-78"/>
              </a:rPr>
              <a:t>سخت کوش و زحمت کش</a:t>
            </a:r>
            <a:r>
              <a:rPr lang="fa-IR" sz="2000" kern="0" dirty="0">
                <a:latin typeface="F_Nazanin" pitchFamily="2" charset="2"/>
                <a:cs typeface="B Nazanin" panose="00000400000000000000" pitchFamily="2" charset="-78"/>
              </a:rPr>
              <a:t> می باشند.</a:t>
            </a:r>
            <a:endParaRPr lang="en-US" sz="20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03FEE28E-01DA-460C-86A4-F10645FCD44E}" type="slidenum">
              <a:rPr lang="en-US" smtClean="0"/>
              <a:t>8</a:t>
            </a:fld>
            <a:endParaRPr lang="en-US"/>
          </a:p>
        </p:txBody>
      </p:sp>
    </p:spTree>
    <p:extLst>
      <p:ext uri="{BB962C8B-B14F-4D97-AF65-F5344CB8AC3E}">
        <p14:creationId xmlns:p14="http://schemas.microsoft.com/office/powerpoint/2010/main" val="14081736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endParaRPr lang="ar-SA" altLang="en-US" smtClean="0"/>
          </a:p>
        </p:txBody>
      </p:sp>
      <p:sp>
        <p:nvSpPr>
          <p:cNvPr id="7171" name="Rectangle 10"/>
          <p:cNvSpPr>
            <a:spLocks noGrp="1" noChangeArrowheads="1"/>
          </p:cNvSpPr>
          <p:nvPr>
            <p:ph idx="1"/>
          </p:nvPr>
        </p:nvSpPr>
        <p:spPr>
          <a:xfrm>
            <a:off x="457200" y="2057399"/>
            <a:ext cx="8229600" cy="4068763"/>
          </a:xfrm>
        </p:spPr>
        <p:txBody>
          <a:bodyPr>
            <a:noAutofit/>
          </a:bodyPr>
          <a:lstStyle/>
          <a:p>
            <a:pPr algn="ctr" rtl="1">
              <a:lnSpc>
                <a:spcPct val="150000"/>
              </a:lnSpc>
              <a:buFontTx/>
              <a:buNone/>
            </a:pPr>
            <a:r>
              <a:rPr lang="fa-IR" altLang="en-US" sz="3200" b="1" dirty="0" smtClean="0">
                <a:cs typeface="B Nazanin" panose="00000400000000000000" pitchFamily="2" charset="-78"/>
              </a:rPr>
              <a:t>ک</a:t>
            </a:r>
            <a:r>
              <a:rPr lang="fa-IR" altLang="en-US" sz="3200" b="1" dirty="0" smtClean="0">
                <a:latin typeface="F_Nazanin" pitchFamily="2" charset="2"/>
                <a:cs typeface="B Nazanin" panose="00000400000000000000" pitchFamily="2" charset="-78"/>
              </a:rPr>
              <a:t>املاً تعجب آور است که گفته های بقراط تا</a:t>
            </a:r>
            <a:br>
              <a:rPr lang="fa-IR" altLang="en-US" sz="3200" b="1" dirty="0" smtClean="0">
                <a:latin typeface="F_Nazanin" pitchFamily="2" charset="2"/>
                <a:cs typeface="B Nazanin" panose="00000400000000000000" pitchFamily="2" charset="-78"/>
              </a:rPr>
            </a:br>
            <a:r>
              <a:rPr lang="fa-IR" altLang="en-US" sz="3200" b="1" dirty="0" smtClean="0">
                <a:latin typeface="F_Nazanin" pitchFamily="2" charset="2"/>
                <a:cs typeface="B Nazanin" panose="00000400000000000000" pitchFamily="2" charset="-78"/>
              </a:rPr>
              <a:t> دوهزار سال بعد منجر به</a:t>
            </a:r>
          </a:p>
          <a:p>
            <a:pPr algn="ctr" rtl="1">
              <a:lnSpc>
                <a:spcPct val="150000"/>
              </a:lnSpc>
              <a:buFontTx/>
              <a:buNone/>
            </a:pPr>
            <a:r>
              <a:rPr lang="fa-IR" altLang="en-US" sz="3200" b="1" dirty="0" smtClean="0">
                <a:solidFill>
                  <a:srgbClr val="C00000"/>
                </a:solidFill>
                <a:latin typeface="F_Nazanin" pitchFamily="2" charset="2"/>
                <a:cs typeface="B Titr" panose="00000700000000000000" pitchFamily="2" charset="-78"/>
              </a:rPr>
              <a:t>علم </a:t>
            </a:r>
            <a:r>
              <a:rPr lang="fa-IR" altLang="en-US" sz="3200" b="1" dirty="0" smtClean="0">
                <a:solidFill>
                  <a:srgbClr val="C00000"/>
                </a:solidFill>
                <a:cs typeface="B Titr" panose="00000700000000000000" pitchFamily="2" charset="-78"/>
              </a:rPr>
              <a:t>اپیدمیولوژی</a:t>
            </a:r>
            <a:r>
              <a:rPr lang="fa-IR" altLang="en-US" sz="3200" b="1" dirty="0" smtClean="0">
                <a:solidFill>
                  <a:srgbClr val="C00000"/>
                </a:solidFill>
                <a:latin typeface="F_Nazanin" pitchFamily="2" charset="2"/>
                <a:cs typeface="B Titr" panose="00000700000000000000" pitchFamily="2" charset="-78"/>
              </a:rPr>
              <a:t/>
            </a:r>
            <a:br>
              <a:rPr lang="fa-IR" altLang="en-US" sz="3200" b="1" dirty="0" smtClean="0">
                <a:solidFill>
                  <a:srgbClr val="C00000"/>
                </a:solidFill>
                <a:latin typeface="F_Nazanin" pitchFamily="2" charset="2"/>
                <a:cs typeface="B Titr" panose="00000700000000000000" pitchFamily="2" charset="-78"/>
              </a:rPr>
            </a:br>
            <a:r>
              <a:rPr lang="fa-IR" altLang="en-US" sz="3200" b="1" dirty="0" smtClean="0">
                <a:latin typeface="F_Nazanin" pitchFamily="2" charset="2"/>
                <a:cs typeface="B Nazanin" panose="00000400000000000000" pitchFamily="2" charset="-78"/>
              </a:rPr>
              <a:t>نگردید.</a:t>
            </a:r>
            <a:endParaRPr lang="en-US" altLang="ar-SA" sz="3200" b="1" dirty="0" smtClean="0">
              <a:cs typeface="B Nazanin" panose="00000400000000000000" pitchFamily="2" charset="-78"/>
            </a:endParaRPr>
          </a:p>
        </p:txBody>
      </p:sp>
    </p:spTree>
    <p:extLst>
      <p:ext uri="{BB962C8B-B14F-4D97-AF65-F5344CB8AC3E}">
        <p14:creationId xmlns:p14="http://schemas.microsoft.com/office/powerpoint/2010/main" val="311148274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928</TotalTime>
  <Words>2251</Words>
  <Application>Microsoft Office PowerPoint</Application>
  <PresentationFormat>On-screen Show (4:3)</PresentationFormat>
  <Paragraphs>207</Paragraphs>
  <Slides>42</Slides>
  <Notes>8</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42</vt:i4>
      </vt:variant>
    </vt:vector>
  </HeadingPairs>
  <TitlesOfParts>
    <vt:vector size="56" baseType="lpstr">
      <vt:lpstr>Arial</vt:lpstr>
      <vt:lpstr>B Mitra</vt:lpstr>
      <vt:lpstr>B Nazanin</vt:lpstr>
      <vt:lpstr>B Titr</vt:lpstr>
      <vt:lpstr>Calibri</vt:lpstr>
      <vt:lpstr>Constantia</vt:lpstr>
      <vt:lpstr>F_Nazanin</vt:lpstr>
      <vt:lpstr>Majalla UI</vt:lpstr>
      <vt:lpstr>Times New Roman</vt:lpstr>
      <vt:lpstr>Traditional Arabic</vt:lpstr>
      <vt:lpstr>Wingdings</vt:lpstr>
      <vt:lpstr>Wingdings 2</vt:lpstr>
      <vt:lpstr>Flow</vt:lpstr>
      <vt:lpstr>Bitmap Image</vt:lpstr>
      <vt:lpstr>PowerPoint Presentation</vt:lpstr>
      <vt:lpstr>کلیات اپیدمیولوژی</vt:lpstr>
      <vt:lpstr>منابع این درس</vt:lpstr>
      <vt:lpstr>PowerPoint Presentation</vt:lpstr>
      <vt:lpstr>PowerPoint Presentation</vt:lpstr>
      <vt:lpstr>اپیدمیولوژی چیست؟</vt:lpstr>
      <vt:lpstr>تفکر اپیدمیولوژی و علم اپیدمیولوژی</vt:lpstr>
      <vt:lpstr>آب ها، هوا ها و مکان ها</vt:lpstr>
      <vt:lpstr>PowerPoint Presentation</vt:lpstr>
      <vt:lpstr>PowerPoint Presentation</vt:lpstr>
      <vt:lpstr>PowerPoint Presentation</vt:lpstr>
      <vt:lpstr>تعاریف اپیدمیولوژی</vt:lpstr>
      <vt:lpstr>تعاریف اپیدمیولوژی</vt:lpstr>
      <vt:lpstr>تعاریف اپیدمیولوژی</vt:lpstr>
      <vt:lpstr>تعاریف اپیدمیولوژی</vt:lpstr>
      <vt:lpstr>تعاریف اپیدمیولوژی</vt:lpstr>
      <vt:lpstr>تعاریف اپیدمیولوژی</vt:lpstr>
      <vt:lpstr>استنتاج از تعاریف</vt:lpstr>
      <vt:lpstr>استنتاج از تعاریف</vt:lpstr>
      <vt:lpstr>استنتاج از تعاریف</vt:lpstr>
      <vt:lpstr>تفاوت اپیدمیولوژی و پزشکی بالینی</vt:lpstr>
      <vt:lpstr>PowerPoint Presentation</vt:lpstr>
      <vt:lpstr>PowerPoint Presentation</vt:lpstr>
      <vt:lpstr>John Graunt</vt:lpstr>
      <vt:lpstr> Edward Jenner </vt:lpstr>
      <vt:lpstr>PowerPoint Presentation</vt:lpstr>
      <vt:lpstr>ابداع قرنطینه</vt:lpstr>
      <vt:lpstr>James Lind</vt:lpstr>
      <vt:lpstr>PowerPoint Presentation</vt:lpstr>
      <vt:lpstr>PowerPoint Presentation</vt:lpstr>
      <vt:lpstr>William Farr</vt:lpstr>
      <vt:lpstr>John Snow</vt:lpstr>
      <vt:lpstr>PowerPoint Presentation</vt:lpstr>
      <vt:lpstr>PowerPoint Presentation</vt:lpstr>
      <vt:lpstr>PowerPoint Presentation</vt:lpstr>
      <vt:lpstr>دو نتیجه گیری مهم اسنو از مطالعه وبا</vt:lpstr>
      <vt:lpstr>Joseph Goldberger</vt:lpstr>
      <vt:lpstr>Framingham study</vt:lpstr>
      <vt:lpstr>Richard Doll</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نحوه تدریس و مدیریت کلاس</dc:title>
  <dc:creator>Asus</dc:creator>
  <cp:lastModifiedBy>Admin</cp:lastModifiedBy>
  <cp:revision>228</cp:revision>
  <dcterms:created xsi:type="dcterms:W3CDTF">2016-12-10T21:22:33Z</dcterms:created>
  <dcterms:modified xsi:type="dcterms:W3CDTF">2025-10-01T06:56:14Z</dcterms:modified>
</cp:coreProperties>
</file>